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64" r:id="rId3"/>
    <p:sldId id="274" r:id="rId4"/>
    <p:sldId id="275" r:id="rId5"/>
    <p:sldId id="276" r:id="rId6"/>
    <p:sldId id="258" r:id="rId7"/>
    <p:sldId id="277" r:id="rId8"/>
    <p:sldId id="287" r:id="rId9"/>
    <p:sldId id="311" r:id="rId10"/>
    <p:sldId id="312" r:id="rId11"/>
    <p:sldId id="314" r:id="rId12"/>
    <p:sldId id="315" r:id="rId13"/>
    <p:sldId id="316" r:id="rId14"/>
    <p:sldId id="313" r:id="rId15"/>
    <p:sldId id="272" r:id="rId1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3300"/>
    <a:srgbClr val="33CC33"/>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40" d="100"/>
          <a:sy n="40" d="100"/>
        </p:scale>
        <p:origin x="-1386" y="-2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16/03/2014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16/03/2014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16/03/2014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16/03/2014</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061141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16/03/2014</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9623187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16/03/2014</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5342049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16/03/2014</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994178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16/03/2014</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4612823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16/03/2014</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2071603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16/03/2014</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674682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16/03/2014</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53456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16/03/2014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16/03/2014</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2370592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16/03/2014</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0753016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16/03/2014</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882427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16/03/2014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16/03/2014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16/03/2014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16/03/2014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16/03/2014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16/03/2014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16/03/2014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16/03/2014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solidFill>
                  <a:prstClr val="black">
                    <a:tint val="75000"/>
                  </a:prstClr>
                </a:solidFill>
              </a:rPr>
              <a:pPr/>
              <a:t>16/03/2014</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6898482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905411" y="2564904"/>
            <a:ext cx="7338997" cy="3185487"/>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p>
          <a:p>
            <a:pPr algn="ctr"/>
            <a:r>
              <a:rPr lang="es-ES" sz="2800" b="1" dirty="0" smtClean="0">
                <a:solidFill>
                  <a:prstClr val="black"/>
                </a:solidFill>
                <a:latin typeface="Arial" pitchFamily="34" charset="0"/>
                <a:cs typeface="Arial" pitchFamily="34" charset="0"/>
              </a:rPr>
              <a:t>LA SOCIEDAD INTERNACIONAL</a:t>
            </a: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Lic. Beatriz Adriana Victoria Gerardo</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Enero – Junio 2014</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921896" y="44624"/>
            <a:ext cx="7354514" cy="830997"/>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4800" b="1" spc="150" dirty="0" smtClean="0">
                <a:ln w="11430"/>
                <a:solidFill>
                  <a:srgbClr val="FF0000"/>
                </a:solidFill>
                <a:effectLst>
                  <a:outerShdw blurRad="25400" algn="tl" rotWithShape="0">
                    <a:srgbClr val="000000">
                      <a:alpha val="43000"/>
                    </a:srgbClr>
                  </a:outerShdw>
                </a:effectLst>
              </a:rPr>
              <a:t>La Sociedad Internacional</a:t>
            </a:r>
            <a:endParaRPr lang="es-ES" sz="4800" b="1" spc="150" dirty="0">
              <a:ln w="11430"/>
              <a:solidFill>
                <a:srgbClr val="FF0000"/>
              </a:solidFill>
              <a:effectLst>
                <a:outerShdw blurRad="25400" algn="tl" rotWithShape="0">
                  <a:srgbClr val="000000">
                    <a:alpha val="43000"/>
                  </a:srgbClr>
                </a:outerShdw>
              </a:effectLst>
            </a:endParaRPr>
          </a:p>
        </p:txBody>
      </p:sp>
      <p:sp>
        <p:nvSpPr>
          <p:cNvPr id="7" name="6 Rectángulo"/>
          <p:cNvSpPr/>
          <p:nvPr/>
        </p:nvSpPr>
        <p:spPr>
          <a:xfrm>
            <a:off x="3491880" y="1486525"/>
            <a:ext cx="2118977" cy="646331"/>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3600" b="1" i="1" spc="150" dirty="0" smtClean="0">
                <a:ln w="11430"/>
                <a:solidFill>
                  <a:srgbClr val="0070C0"/>
                </a:solidFill>
                <a:effectLst>
                  <a:outerShdw blurRad="25400" algn="tl" rotWithShape="0">
                    <a:srgbClr val="000000">
                      <a:alpha val="43000"/>
                    </a:srgbClr>
                  </a:outerShdw>
                </a:effectLst>
              </a:rPr>
              <a:t>Concepto</a:t>
            </a:r>
            <a:endParaRPr lang="es-ES" sz="3600" b="1" i="1" spc="150" dirty="0">
              <a:ln w="11430"/>
              <a:solidFill>
                <a:srgbClr val="0070C0"/>
              </a:solidFill>
              <a:effectLst>
                <a:outerShdw blurRad="25400" algn="tl" rotWithShape="0">
                  <a:srgbClr val="000000">
                    <a:alpha val="43000"/>
                  </a:srgbClr>
                </a:outerShdw>
              </a:effectLst>
            </a:endParaRPr>
          </a:p>
        </p:txBody>
      </p:sp>
      <p:sp>
        <p:nvSpPr>
          <p:cNvPr id="8" name="7 Flecha abajo"/>
          <p:cNvSpPr/>
          <p:nvPr/>
        </p:nvSpPr>
        <p:spPr>
          <a:xfrm>
            <a:off x="4283968" y="836712"/>
            <a:ext cx="504056" cy="639409"/>
          </a:xfrm>
          <a:prstGeom prst="downArrow">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prstClr val="white"/>
              </a:solidFill>
            </a:endParaRPr>
          </a:p>
        </p:txBody>
      </p:sp>
      <p:sp>
        <p:nvSpPr>
          <p:cNvPr id="9" name="8 Rectángulo"/>
          <p:cNvSpPr/>
          <p:nvPr/>
        </p:nvSpPr>
        <p:spPr>
          <a:xfrm>
            <a:off x="227618" y="2393593"/>
            <a:ext cx="8736870" cy="1323439"/>
          </a:xfrm>
          <a:prstGeom prst="rect">
            <a:avLst/>
          </a:prstGeom>
          <a:solidFill>
            <a:srgbClr val="FFFF00"/>
          </a:solid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4000" b="1" spc="150" dirty="0" smtClean="0">
                <a:ln w="11430"/>
                <a:solidFill>
                  <a:prstClr val="black"/>
                </a:solidFill>
              </a:rPr>
              <a:t>«Es una estructura inorgánica, que es la base de la sociología del D.I.P.» </a:t>
            </a:r>
            <a:endParaRPr lang="es-ES" sz="4000" b="1" spc="150" dirty="0">
              <a:ln w="11430"/>
              <a:solidFill>
                <a:prstClr val="black"/>
              </a:solidFill>
            </a:endParaRPr>
          </a:p>
        </p:txBody>
      </p:sp>
      <p:sp>
        <p:nvSpPr>
          <p:cNvPr id="14" name="13 Rectángulo"/>
          <p:cNvSpPr/>
          <p:nvPr/>
        </p:nvSpPr>
        <p:spPr>
          <a:xfrm>
            <a:off x="2298043" y="4077071"/>
            <a:ext cx="4475905" cy="769441"/>
          </a:xfrm>
          <a:prstGeom prst="rect">
            <a:avLst/>
          </a:prstGeom>
          <a:noFill/>
        </p:spPr>
        <p:txBody>
          <a:bodyPr wrap="none" lIns="91440" tIns="45720" rIns="91440" bIns="45720">
            <a:spAutoFit/>
          </a:bodyPr>
          <a:lstStyle/>
          <a:p>
            <a:pPr algn="ctr"/>
            <a:r>
              <a:rPr lang="es-ES" sz="4400" i="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Según </a:t>
            </a:r>
            <a:r>
              <a:rPr lang="es-ES" sz="4400" i="1"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Gesellschaft</a:t>
            </a:r>
            <a:endParaRPr lang="es-ES" sz="4400" i="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grpSp>
        <p:nvGrpSpPr>
          <p:cNvPr id="2" name="1 Grupo"/>
          <p:cNvGrpSpPr/>
          <p:nvPr/>
        </p:nvGrpSpPr>
        <p:grpSpPr>
          <a:xfrm>
            <a:off x="544401" y="5284365"/>
            <a:ext cx="8132055" cy="1384995"/>
            <a:chOff x="832432" y="5157192"/>
            <a:chExt cx="8132055" cy="1384995"/>
          </a:xfrm>
        </p:grpSpPr>
        <p:sp>
          <p:nvSpPr>
            <p:cNvPr id="16" name="15 Flecha derecha"/>
            <p:cNvSpPr/>
            <p:nvPr/>
          </p:nvSpPr>
          <p:spPr>
            <a:xfrm>
              <a:off x="832432" y="5229200"/>
              <a:ext cx="2659448" cy="1283910"/>
            </a:xfrm>
            <a:prstGeom prst="rightArrow">
              <a:avLst/>
            </a:prstGeom>
          </p:spPr>
          <p:style>
            <a:lnRef idx="2">
              <a:schemeClr val="dk1"/>
            </a:lnRef>
            <a:fillRef idx="1">
              <a:schemeClr val="lt1"/>
            </a:fillRef>
            <a:effectRef idx="0">
              <a:schemeClr val="dk1"/>
            </a:effectRef>
            <a:fontRef idx="minor">
              <a:schemeClr val="dk1"/>
            </a:fontRef>
          </p:style>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3600" b="1" i="1" spc="150" dirty="0" smtClean="0">
                  <a:ln w="11430"/>
                  <a:solidFill>
                    <a:srgbClr val="0070C0"/>
                  </a:solidFill>
                  <a:effectLst>
                    <a:outerShdw blurRad="25400" algn="tl" rotWithShape="0">
                      <a:srgbClr val="000000">
                        <a:alpha val="43000"/>
                      </a:srgbClr>
                    </a:outerShdw>
                  </a:effectLst>
                </a:rPr>
                <a:t>Sociología</a:t>
              </a:r>
              <a:endParaRPr lang="es-ES" sz="3600" b="1" i="1" spc="150" dirty="0">
                <a:ln w="11430"/>
                <a:solidFill>
                  <a:srgbClr val="0070C0"/>
                </a:solidFill>
                <a:effectLst>
                  <a:outerShdw blurRad="25400" algn="tl" rotWithShape="0">
                    <a:srgbClr val="000000">
                      <a:alpha val="43000"/>
                    </a:srgbClr>
                  </a:outerShdw>
                </a:effectLst>
              </a:endParaRPr>
            </a:p>
          </p:txBody>
        </p:sp>
        <p:sp>
          <p:nvSpPr>
            <p:cNvPr id="18" name="17 CuadroTexto"/>
            <p:cNvSpPr txBox="1"/>
            <p:nvPr/>
          </p:nvSpPr>
          <p:spPr>
            <a:xfrm>
              <a:off x="3576088" y="5157192"/>
              <a:ext cx="5388399" cy="1384995"/>
            </a:xfrm>
            <a:prstGeom prst="rect">
              <a:avLst/>
            </a:prstGeom>
            <a:noFill/>
          </p:spPr>
          <p:txBody>
            <a:bodyPr wrap="square" rtlCol="0">
              <a:spAutoFit/>
            </a:bodyPr>
            <a:lstStyle/>
            <a:p>
              <a:pPr algn="just"/>
              <a:r>
                <a:rPr lang="es-ES" sz="2800" dirty="0" smtClean="0">
                  <a:solidFill>
                    <a:prstClr val="black"/>
                  </a:solidFill>
                  <a:latin typeface="Arial Rounded MT Bold" pitchFamily="34" charset="0"/>
                </a:rPr>
                <a:t>Ciencia que estudia al hombre en su desempeño frente a los demás individuos.</a:t>
              </a:r>
              <a:endParaRPr lang="es-ES" sz="2800" dirty="0">
                <a:solidFill>
                  <a:prstClr val="black"/>
                </a:solidFill>
                <a:latin typeface="Arial Rounded MT Bold" pitchFamily="34" charset="0"/>
              </a:endParaRPr>
            </a:p>
          </p:txBody>
        </p:sp>
      </p:grpSp>
    </p:spTree>
    <p:extLst>
      <p:ext uri="{BB962C8B-B14F-4D97-AF65-F5344CB8AC3E}">
        <p14:creationId xmlns:p14="http://schemas.microsoft.com/office/powerpoint/2010/main" val="7422878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678242" y="44624"/>
            <a:ext cx="7841827" cy="830997"/>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4800" b="1" spc="150" dirty="0" smtClean="0">
                <a:ln w="11430"/>
                <a:solidFill>
                  <a:srgbClr val="FF0000"/>
                </a:solidFill>
                <a:effectLst>
                  <a:outerShdw blurRad="25400" algn="tl" rotWithShape="0">
                    <a:srgbClr val="000000">
                      <a:alpha val="43000"/>
                    </a:srgbClr>
                  </a:outerShdw>
                </a:effectLst>
              </a:rPr>
              <a:t>La </a:t>
            </a:r>
            <a:r>
              <a:rPr lang="es-ES" sz="4800" b="1" spc="150" dirty="0" smtClean="0">
                <a:ln w="11430"/>
                <a:solidFill>
                  <a:srgbClr val="FF0000"/>
                </a:solidFill>
                <a:effectLst>
                  <a:outerShdw blurRad="25400" algn="tl" rotWithShape="0">
                    <a:srgbClr val="000000">
                      <a:alpha val="43000"/>
                    </a:srgbClr>
                  </a:outerShdw>
                </a:effectLst>
              </a:rPr>
              <a:t>Comunidad </a:t>
            </a:r>
            <a:r>
              <a:rPr lang="es-ES" sz="4800" b="1" spc="150" dirty="0" smtClean="0">
                <a:ln w="11430"/>
                <a:solidFill>
                  <a:srgbClr val="FF0000"/>
                </a:solidFill>
                <a:effectLst>
                  <a:outerShdw blurRad="25400" algn="tl" rotWithShape="0">
                    <a:srgbClr val="000000">
                      <a:alpha val="43000"/>
                    </a:srgbClr>
                  </a:outerShdw>
                </a:effectLst>
              </a:rPr>
              <a:t>Internacional</a:t>
            </a:r>
            <a:endParaRPr lang="es-ES" sz="4800" b="1" spc="150" dirty="0">
              <a:ln w="11430"/>
              <a:solidFill>
                <a:srgbClr val="FF0000"/>
              </a:solidFill>
              <a:effectLst>
                <a:outerShdw blurRad="25400" algn="tl" rotWithShape="0">
                  <a:srgbClr val="000000">
                    <a:alpha val="43000"/>
                  </a:srgbClr>
                </a:outerShdw>
              </a:effectLst>
            </a:endParaRPr>
          </a:p>
        </p:txBody>
      </p:sp>
      <p:sp>
        <p:nvSpPr>
          <p:cNvPr id="7" name="6 Rectángulo"/>
          <p:cNvSpPr/>
          <p:nvPr/>
        </p:nvSpPr>
        <p:spPr>
          <a:xfrm>
            <a:off x="3491880" y="1486525"/>
            <a:ext cx="2118977" cy="646331"/>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3600" b="1" i="1" spc="150" dirty="0" smtClean="0">
                <a:ln w="11430"/>
                <a:solidFill>
                  <a:srgbClr val="0070C0"/>
                </a:solidFill>
                <a:effectLst>
                  <a:outerShdw blurRad="25400" algn="tl" rotWithShape="0">
                    <a:srgbClr val="000000">
                      <a:alpha val="43000"/>
                    </a:srgbClr>
                  </a:outerShdw>
                </a:effectLst>
              </a:rPr>
              <a:t>Concepto</a:t>
            </a:r>
            <a:endParaRPr lang="es-ES" sz="3600" b="1" i="1" spc="150" dirty="0">
              <a:ln w="11430"/>
              <a:solidFill>
                <a:srgbClr val="0070C0"/>
              </a:solidFill>
              <a:effectLst>
                <a:outerShdw blurRad="25400" algn="tl" rotWithShape="0">
                  <a:srgbClr val="000000">
                    <a:alpha val="43000"/>
                  </a:srgbClr>
                </a:outerShdw>
              </a:effectLst>
            </a:endParaRPr>
          </a:p>
        </p:txBody>
      </p:sp>
      <p:sp>
        <p:nvSpPr>
          <p:cNvPr id="8" name="7 Flecha abajo"/>
          <p:cNvSpPr/>
          <p:nvPr/>
        </p:nvSpPr>
        <p:spPr>
          <a:xfrm>
            <a:off x="4283968" y="836712"/>
            <a:ext cx="504056" cy="639409"/>
          </a:xfrm>
          <a:prstGeom prst="downArrow">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prstClr val="white"/>
              </a:solidFill>
            </a:endParaRPr>
          </a:p>
        </p:txBody>
      </p:sp>
      <p:sp>
        <p:nvSpPr>
          <p:cNvPr id="9" name="8 Rectángulo"/>
          <p:cNvSpPr/>
          <p:nvPr/>
        </p:nvSpPr>
        <p:spPr>
          <a:xfrm>
            <a:off x="227618" y="2642136"/>
            <a:ext cx="8736870" cy="1938992"/>
          </a:xfrm>
          <a:prstGeom prst="rect">
            <a:avLst/>
          </a:prstGeom>
          <a:solidFill>
            <a:srgbClr val="FFFF00"/>
          </a:solid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4000" b="1" spc="150" dirty="0" smtClean="0">
                <a:ln w="11430"/>
                <a:solidFill>
                  <a:prstClr val="black"/>
                </a:solidFill>
              </a:rPr>
              <a:t>«Es </a:t>
            </a:r>
            <a:r>
              <a:rPr lang="es-ES" sz="4000" b="1" spc="150" dirty="0" smtClean="0">
                <a:ln w="11430"/>
                <a:solidFill>
                  <a:prstClr val="black"/>
                </a:solidFill>
              </a:rPr>
              <a:t>la relación misma  y la asociación resultante, que se concibe como vida real y orgánica.» </a:t>
            </a:r>
            <a:endParaRPr lang="es-ES" sz="4000" b="1" spc="150" dirty="0">
              <a:ln w="11430"/>
              <a:solidFill>
                <a:prstClr val="black"/>
              </a:solidFill>
            </a:endParaRPr>
          </a:p>
        </p:txBody>
      </p:sp>
      <p:sp>
        <p:nvSpPr>
          <p:cNvPr id="14" name="13 Rectángulo"/>
          <p:cNvSpPr/>
          <p:nvPr/>
        </p:nvSpPr>
        <p:spPr>
          <a:xfrm>
            <a:off x="2104882" y="5445224"/>
            <a:ext cx="4862228" cy="769441"/>
          </a:xfrm>
          <a:prstGeom prst="rect">
            <a:avLst/>
          </a:prstGeom>
          <a:noFill/>
        </p:spPr>
        <p:txBody>
          <a:bodyPr wrap="none" lIns="91440" tIns="45720" rIns="91440" bIns="45720">
            <a:spAutoFit/>
          </a:bodyPr>
          <a:lstStyle/>
          <a:p>
            <a:pPr algn="ctr"/>
            <a:r>
              <a:rPr lang="es-ES" sz="4400" i="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Según </a:t>
            </a:r>
            <a:r>
              <a:rPr lang="es-ES" sz="4400" i="1"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Gemeinschaft</a:t>
            </a:r>
            <a:endParaRPr lang="es-ES" sz="4400" i="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25201371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4 Grupo"/>
          <p:cNvGrpSpPr/>
          <p:nvPr/>
        </p:nvGrpSpPr>
        <p:grpSpPr>
          <a:xfrm>
            <a:off x="-36512" y="-27384"/>
            <a:ext cx="9040688" cy="1944216"/>
            <a:chOff x="1623864" y="4941168"/>
            <a:chExt cx="9040688" cy="1944216"/>
          </a:xfrm>
        </p:grpSpPr>
        <p:cxnSp>
          <p:nvCxnSpPr>
            <p:cNvPr id="7" name="6 Conector recto"/>
            <p:cNvCxnSpPr/>
            <p:nvPr/>
          </p:nvCxnSpPr>
          <p:spPr>
            <a:xfrm>
              <a:off x="2127920" y="4941168"/>
              <a:ext cx="0" cy="1772816"/>
            </a:xfrm>
            <a:prstGeom prst="line">
              <a:avLst/>
            </a:prstGeom>
            <a:ln>
              <a:solidFill>
                <a:schemeClr val="bg1"/>
              </a:solidFill>
            </a:ln>
          </p:spPr>
          <p:style>
            <a:lnRef idx="3">
              <a:schemeClr val="dk1"/>
            </a:lnRef>
            <a:fillRef idx="0">
              <a:schemeClr val="dk1"/>
            </a:fillRef>
            <a:effectRef idx="2">
              <a:schemeClr val="dk1"/>
            </a:effectRef>
            <a:fontRef idx="minor">
              <a:schemeClr val="tx1"/>
            </a:fontRef>
          </p:style>
        </p:cxnSp>
        <p:cxnSp>
          <p:nvCxnSpPr>
            <p:cNvPr id="8" name="7 Conector recto"/>
            <p:cNvCxnSpPr/>
            <p:nvPr/>
          </p:nvCxnSpPr>
          <p:spPr>
            <a:xfrm flipH="1">
              <a:off x="1623864" y="6093296"/>
              <a:ext cx="9040688" cy="0"/>
            </a:xfrm>
            <a:prstGeom prst="line">
              <a:avLst/>
            </a:prstGeom>
            <a:ln w="50800" cmpd="thickThin">
              <a:solidFill>
                <a:schemeClr val="tx1"/>
              </a:solidFill>
            </a:ln>
          </p:spPr>
          <p:style>
            <a:lnRef idx="3">
              <a:schemeClr val="dk1"/>
            </a:lnRef>
            <a:fillRef idx="0">
              <a:schemeClr val="dk1"/>
            </a:fillRef>
            <a:effectRef idx="2">
              <a:schemeClr val="dk1"/>
            </a:effectRef>
            <a:fontRef idx="minor">
              <a:schemeClr val="tx1"/>
            </a:fontRef>
          </p:style>
        </p:cxnSp>
        <p:sp>
          <p:nvSpPr>
            <p:cNvPr id="9" name="8 CuadroTexto"/>
            <p:cNvSpPr txBox="1"/>
            <p:nvPr/>
          </p:nvSpPr>
          <p:spPr>
            <a:xfrm>
              <a:off x="2271936" y="5315724"/>
              <a:ext cx="8392616" cy="1569660"/>
            </a:xfrm>
            <a:prstGeom prst="rect">
              <a:avLst/>
            </a:prstGeom>
            <a:noFill/>
          </p:spPr>
          <p:txBody>
            <a:bodyPr wrap="square" rtlCol="0">
              <a:spAutoFit/>
            </a:bodyPr>
            <a:lstStyle/>
            <a:p>
              <a:r>
                <a:rPr lang="es-ES" sz="4000" b="1" spc="150" dirty="0" smtClean="0">
                  <a:ln w="11430"/>
                  <a:solidFill>
                    <a:srgbClr val="FF0000"/>
                  </a:solidFill>
                  <a:effectLst>
                    <a:outerShdw blurRad="25400" algn="tl" rotWithShape="0">
                      <a:srgbClr val="000000">
                        <a:alpha val="43000"/>
                      </a:srgbClr>
                    </a:outerShdw>
                  </a:effectLst>
                </a:rPr>
                <a:t>Diferencias entre </a:t>
              </a:r>
              <a:r>
                <a:rPr lang="es-ES" sz="4800" b="1" spc="150" dirty="0" smtClean="0">
                  <a:ln w="11430"/>
                  <a:solidFill>
                    <a:srgbClr val="0070C0"/>
                  </a:solidFill>
                  <a:effectLst>
                    <a:outerShdw blurRad="25400" algn="tl" rotWithShape="0">
                      <a:srgbClr val="000000">
                        <a:alpha val="43000"/>
                      </a:srgbClr>
                    </a:outerShdw>
                  </a:effectLst>
                </a:rPr>
                <a:t>SOCIEDAD</a:t>
              </a:r>
              <a:r>
                <a:rPr lang="es-ES" sz="4800" b="1" spc="150" dirty="0" smtClean="0">
                  <a:ln w="11430"/>
                  <a:solidFill>
                    <a:srgbClr val="FF0000"/>
                  </a:solidFill>
                  <a:effectLst>
                    <a:outerShdw blurRad="25400" algn="tl" rotWithShape="0">
                      <a:srgbClr val="000000">
                        <a:alpha val="43000"/>
                      </a:srgbClr>
                    </a:outerShdw>
                  </a:effectLst>
                </a:rPr>
                <a:t> </a:t>
              </a:r>
              <a:r>
                <a:rPr lang="es-ES" sz="4000" b="1" spc="150" dirty="0" smtClean="0">
                  <a:ln w="11430"/>
                  <a:solidFill>
                    <a:srgbClr val="FF0000"/>
                  </a:solidFill>
                  <a:effectLst>
                    <a:outerShdw blurRad="25400" algn="tl" rotWithShape="0">
                      <a:srgbClr val="000000">
                        <a:alpha val="43000"/>
                      </a:srgbClr>
                    </a:outerShdw>
                  </a:effectLst>
                </a:rPr>
                <a:t>y </a:t>
              </a:r>
              <a:r>
                <a:rPr lang="es-ES" sz="4800" b="1" spc="150" dirty="0" smtClean="0">
                  <a:ln w="11430"/>
                  <a:solidFill>
                    <a:srgbClr val="0070C0"/>
                  </a:solidFill>
                  <a:effectLst>
                    <a:outerShdw blurRad="25400" algn="tl" rotWithShape="0">
                      <a:srgbClr val="000000">
                        <a:alpha val="43000"/>
                      </a:srgbClr>
                    </a:outerShdw>
                  </a:effectLst>
                </a:rPr>
                <a:t>COMUNIDAD</a:t>
              </a:r>
              <a:r>
                <a:rPr lang="es-ES" sz="4800" b="1" spc="150" dirty="0" smtClean="0">
                  <a:ln w="11430"/>
                  <a:solidFill>
                    <a:srgbClr val="FF0000"/>
                  </a:solidFill>
                  <a:effectLst>
                    <a:outerShdw blurRad="25400" algn="tl" rotWithShape="0">
                      <a:srgbClr val="000000">
                        <a:alpha val="43000"/>
                      </a:srgbClr>
                    </a:outerShdw>
                  </a:effectLst>
                </a:rPr>
                <a:t> INTERNACIONAL </a:t>
              </a:r>
              <a:endParaRPr lang="es-ES" sz="4800" b="1" spc="150" dirty="0">
                <a:ln w="11430"/>
                <a:solidFill>
                  <a:srgbClr val="FF0000"/>
                </a:solidFill>
                <a:effectLst>
                  <a:outerShdw blurRad="25400" algn="tl" rotWithShape="0">
                    <a:srgbClr val="000000">
                      <a:alpha val="43000"/>
                    </a:srgbClr>
                  </a:outerShdw>
                </a:effectLst>
              </a:endParaRPr>
            </a:p>
          </p:txBody>
        </p:sp>
      </p:grpSp>
      <p:sp>
        <p:nvSpPr>
          <p:cNvPr id="14" name="AutoShape 2" descr="data:image/jpeg;base64,/9j/4AAQSkZJRgABAQAAAQABAAD/2wCEAAkGBhQRERUUExQVFRQWFxwaGBYYFxgdGBkcHR4aHR0fIB4aHCgeHR0lGRoaIC8hJCcpLCwsGB4xNTAqNSYrLCkBCQoKDgwOGg8PGiwkHyUrLDIsLCw0LC8vMC8qLSo0LyovLC0qLCwpKTAsLCwpLCwsLCwsLCwsKSwsLCwsLCwsLP/AABEIAOAA4QMBIgACEQEDEQH/xAAcAAACAgMBAQAAAAAAAAAAAAAABwUGAQMEAgj/xABBEAACAQMCBAUCBQEFBgUFAAABAgMABBESIQUGMUEHEyJRYTJxFCNCgZGhUmJyscEIM4LR8PEVJEOi4RZjg5LS/8QAGwEAAQUBAQAAAAAAAAAAAAAAAAECAwQFBgf/xAAyEQABBAEDAgQEBQUBAQAAAAABAAIDEQQSITEFQRNRYYEiobHwMnGRweEUQlLR8XIj/9oADAMBAAIRAxEAPwB40UUUIRRRRQhFFFFCEUUUUIXlmx1rzFKGGVII9xVY56uGCooJCnOfnGMf67VB8k8QkS5Mb7ppJ19F0j39iD/Oay39Q05PgV9laUfTzJjmYHjt+SY9Fabe7SQZRlYe6kEf0rdWos4gjYrBpd+LfEGVYY9QEb6i6nPq06cDb79KYjGk1zRza87SW8jIyiRhuoBUBsDBx1qnlvDWV5rX6NA6TI1gWG8qb4JeSR8fliV/yZYFZowc4ZUTDEduuPn9qZQpXTXU8fFXjtTHrlWMu5jGpVCgHLHqAN9u5pj8L4gk8SyRuJFP6h3I2P2Oe1X3yiU/COAAT60s2THfCAXkfFuB3A7WuuiiimKFYrNaLqTC7fauFJ2DDJJ3xTg290xzwDSlaKxWaanoooooQiiiihCKKKKEIooooQiiiihCKKKwTQhZoqr8d8SbGzm8mab8wYyFVm05/taQce+9WGzvElRZI2DowyrKcgj4oQt9FFFCEt/E3xISwljt5LYyB9LeY30ac4bGNyw9vmq/O+SQTmOYYGOik9sg9D2rX/tF27FrNtJKYkXV2DHQQPuQD/FQ3I17+LsvKbdk9A+P7B+MdP5rB6xFs2Uduf8Aa3+jTBriw91M8n8ytw+40SHERbTKPY9FcftjOKdMUoYAg5B3B+KSkvAWu0MkYGtIyJFJ39HXHzj/ACqweF3ORb/ykzZI/wB0SOw6rn/LNT9OydTaP2Ve6vhtnaciL8TfxD9/vsmLfXOhRsxyyr6RkjJxn7Cvn7mW2ZbmRj+uRyp9xrIz/INMXxR4lMrwpEJCAGZtAbr0XJH77VTuaoliNuj6t7dGbOCQzMzEHf3NTZMlkgdk/oUJhqSx8YO3egprxLvmto9Nqrm6ulXzJEQnTGq4IBA9OfjfY1LeCVy/4OSJkKiOU4JDAtrGo/UOx2zVZ5QvpmuhG5mCurojeoYYqcE746f6VIeGN/Mt88TmRwyMMuXP0HqNXvV+PODofD0VZ5WVk9HkYXvdICWgGvMfxSbma0XkuF2617kkCgk9qUfN3N1xcrI0TNDbK3ljHWVjv1G49O//AHpr5RHuVRw8F+W4taQB5n1TPIPln/rvW2FQT0ycZpGWXM09qfRKxYLlg7FlOegIPx7U3eTeYFvYRKBggaXXOdLDr+x6ikiyWy2OFNn9Gmwmh5OpvmrCKzRRUqzEUVgmtRuVzjUufbIzQirW6ivINeqEIooooQiiiihCKKKKEIrFZooQvmXmiye3vLhJsx5md9OoLqVmJUgkYIIwPq26VOcE8QTaWP4aHzIiXJErKpVFO+EbcEk5OW6Zq/eMHGri3tQII1PmtoeRtOVB/SAepYZ37b98Uj1uEc6fVDI3pyPpP3U996jcb5+SqSmiTv7dvZOTlnxSIAS7wRsBMo/qw+euV/imRFKGAIOQQCD7g18sieS3ZB2yMjc4VerIepPfT1phXXGr+2f8SJPMDgGNusEq49IOnp174Oaj1OjO+4PdRMmfELd8TTwR+6l/9oCMnh8LBSQlwpYgZAGlxk+25A/eqByvLDFBZzJkGVpYJ+ukODrjz86WxVl5g8RE4vwqa3WKRbvKZiVSwbSwLlSoOwAzvjqOtVjinALmx4EyzxNC5v0dMkZI8s7+knG4pZ4hMxzD3C18eXw3teOxVuW8eCeQxHSzr5i7E+ofUMft/WuBeDyXsouLFSHzmRNQXyZM9sndT1/kVrtuKpNDBOrHI06lHXf0tk9/UKkeUbS4/Hs1oyhRu6sSFZc4YY9wa5vAtr/CcP8Ao2+i7kv0wmdhAOnk8H0Pyr1V74RyvP5/4i7uC76AqxISsS4zkkZ9TH3IpYcf03F7ISdUrTFdHTODpUA4wOgp7M2BSm5XsBNxVsjPlSSyHUNvqIGPnJz+1dBl28Mb60uf6NMI3TTHs21EeJfGLu2vcxPKioIzoBOhlABPTqNWxxVy4LytLcTx36X0hhkcTCHDBcEboMt9Oc9qlPELlo3cAMYHmpkrnuD1X9+2fatXhXxPXYiIjBtz5Z+25H7+9XGTuYPDPrR9DyFQniZNAMhnIoOH0PurJfQlo5AW05RgGAzp26/NJW8ukmZI4si3hwF7a3/VIR7n2PanlcKTgDp3+1UPmzw/Luz2rKjPuYzsM9yD+mqmVE+RvwK10fKhgeWymr4Pa1Q7Dh6XN4kOSqs2WY77KCcD+KYvhUxaO5fSFV5zpwMLgADb+KjOUvDuWCZjOIypjYDS5LZO22wxsW3+at7XNtwy3UMRFGuyjuT/AJkn3qPHhMY1Hale6tnsyD/Tw266qve/fhTuar3MHO9vaAgtrcfoXc/ueg/eqDx/xInu28q1Bjjb05x+Y2ewx0/auXgnKcVw0sEkmi4CjSgOdJHXPZm9wOgpzpy46Y1BD0lsLfEzDQ/xHNevkFK2Xi07mVZVVQyt5LAHZsbBvftvS6e6YvqLkvqyWyc5/wC9WzjHJyWNr+fL/wCacny1XJXSOo/rnPzXX4aTxtKsMttHJklkl0AsuNzn4z0NQHUXBryt+F+LjwyZGMyx+l13F9kzOVZpHs4Glz5hjBbIwc/IqXFYC1mtIChS4F7tTi6qsoooopUxFFFFCEUVitUt2i/Uyr9yB/nQlAJ4W6itTXKgaiyhffIx/NEVyjfSyt9iD/lSWjSeaXDzFwOO9tpLeT6ZFxnup6hh8g4NIPh/K/n3Fxw6ZE/Fqh8mZiRho9wv94Op6j2+K+jqXHi1yo0qLdwnRLAQSw6jB9J264PX4prtt1XlAFPrhKOaB4y1rdqUkXAGojUpxtkjsex7iunl7j01nmBd0chTCw1qzHYYU7kMfboaullxiy4zFI19C0d1aqC7Qhssmce2SM9QenY1s5N4xwp51gSCRXYMkVzIylyT2B6q3ttnIpp/x81GIRZDfwncj18wpPlbi3C7K7ddAt53AUyMSVZttaAn6SH2OeunrtV05o5di4laNA7eiTSQ64JGCCCudum2fYmlLx/wku7dg8Z/FwLqwv8A6wDe4Oz7+29Q3Bea7vh8hSF2UA+qCYNp6jPpPqU4GMjYU0vEYAd+qssbpACmuaOSTwokRsz20h9GeqHA1KT87EH71MeG3ECt5jPplXB/xAZG5/6zXbbeIdnxS3eG6X8O6qWJc/lArjcOPYkbHfHalu3PRjk02kfnSRN6GVW0HGyvj6vqP0nY+9UpMYmYSMGy6mDqMLunmCTZwBH5+SaviPxxlvOHWyMRruEd8Nj0qygBh7EnO+3po5Wu7ey/F3FzPHH5kzYDOuQoY6Tgercn+MGqzJyfxPisQF3FFDOshY3LnDhPQRHEE3A+rJbvkDvUlb/7PVp5rPLNNIhGFTIBXpj17k4Ax0rWkLXBori/mudjlcxr2j+6vkrJzhxOO5t2jtbqMXaBZYgkq5Yg4A64OrcaftXNybas0wu0Xy0nj0zxMCpSVeuBjuc5pfc28D4BwqUKVuJplKsY0l2G/wCpsAA7dM53r0nj40x8sj8GuCFlRfOIGMDUGIIxscrk0Egt0kcFMY9zL0nkUU9LmbSuTXNa7nUdyelKK14jxiycG6kW5s5F1CY9MEekA4yjHIwGG5q+8E52t5HSFS6ynT+W6FWYEMcr2P0k/tTwPh9VXP4laEgw2c9qr3PlraSQYunEeN0b9YPwO+cYqB5t8SHTVHBG8ZwfzZFIIGcEqvXrkZO2cUv7bhd1xCbKh5mJ3djsM+7HYVQlnB+EC11PTukPFTyv0Ab+v+h97LcnMawArZp5ZOxmf1Sn7dk/aunlXmKGzeSaRDLcMPQ2ehOdXX9W/X9q7ePcmx8PtdU767iQ4RVJCr7k7b4FQ/K0KK7XEozFAAx+XP0KP33PxVQ6muHZdLeNPA9zQSDtfd3vzV7Ke5o5lW5skE8RW71Erj9Cd2IO4B6YPtVy8OOWRbwCZhiSUA4/sr2H3PU/eqLylwl+KXrSzAmPOqTPRj+lRjt029hTqRcAAdqsxNL3eI72XOdUlbixDEj2vdwvYX/aF7oorBNXFzSzRWKzQhFFFFCF5NIHnq5la/nEhJw5Cg9k/Tj4xT/qI4ryvbXDB5YlZh36E/Bx1HwahmjLxstXpWczDlL3tsEUkl/9SyfgRan6PM1A9Tgb43PTVXLHfvH/ALtwCT+gspP3xitvHJQLmbSgi9Z/LKgYxsANv37V1cp2cct0GkXEUIMkhG6gLuMjfIJwNqzNJcaK7p5hhgdMWgCi4pkWfGrqzS1gktZ7gyfXNHhlTUTsxzn05G52wKo/Nfi7eLfy2kMMbR+b5ISRTlyTpI1Z2DHO/YGsXXMz26Xt8jPHEy+Tbxq7mNpXJ1OpbbK4ZtgB261QofE3iKqi/iNeg5UvHGzA++plJz85zWq0jSK4XmLXGcmSuV9Gct8mw2sTgLlph+ZnBOCMFARvpHSkVx7lhrG6mgRsNGwkh7enqhGD7jT17D3q8eDXPtzeTTJeXSMdI8uMhVYnO5GAARjbGc1YPFrlMXNt+JjB8+3BIxn1J1dcAbnAyPkUjmfDTUgbo+EKw8l8xC+s4p/1EYkXb0uuzDAJxuM/YiqZ4ycyWEcDRyIk12do1U4kjPZiw3AGc47mqNwnmG8sQkFiyyz3o1GLDFoOyv10hmB1HPZVNTPFOX04DaG7unW8vnIWESjUkZJ1uQCcnfUdXuRtvT2nULIQoblfw9lv5I1v5EtYgGdLUEJKy92Cntn9TZP7U6OHcHseFRAIIrdCQNbEAsTjGWO5yaV9p4PS8Vgjvpr1/PuAJDmPZVYbKBq2x/GO1TQ8C/MjYXV7NPIEKwls6I/Y6Sckj2yBTkLs5x53vEuGjtYQY4frzPGksocaVKIQWK62GlgDqYEVcOA8xi7tPOjUmQAh4ujpIo9UZ1YwwPvilbyxbzvxMWMXkzWdtGsc7+QNJ05YLrLFi2vcerZgTjauRJpOFcSvpILhjBbyxvLbu2oyRzadbLvuysVGevzQhWrw95ItxJLLeL5nEGLNKkq7AMx3VWGGHbWMjIODXP4l8hW19JDb2sSJdBhraMKqxRHctIB7/p7k1I8Y4nHb8dtpHcYltmABOGUEjSOylSwOMZbUx7VHJeT297xB4JF1nTK/nK7grpLIi6XCoVHp3yd+wpzWk8JpeG8q63ltojgtx6tKquTtkAadx8jNVTmbw6huH/8AJ6bWfUza1DhSQhVchWAUgk+oDb2OTUf4f8w3l5FJcTyRsRIRE+glWOnOBgg4RiBv1369a6+dea5rHydJWM3GrXM+/lJqUFlTYu2XyAM9DsaskARgn7Kr7l9fdKHseaZbS6W145Fq1B4luttDq2kgMABqAP6uozuOtOC0gjjQCMKqY20gAY/akhxgw20cFxGnnLPMqGe7z+LfSciaLU4VUAwBqC9BnINdljLdcPaGBbvz7PiKsIp5BpEL74ABPQggY2G+3SqRAG9K+HOdTC7ZcnPvGjeXbEbxxnQg98Hft3ar7w3w7RuGiCT0yt+ZqHVXI2/YDbB+aqfIfKTzXh8xcR27esHu46DBGSO/8U5CaqwsL7c7uuk6rmDHEePjn8NGx8v9lVvlSxhsLdofMVpIhrm09ckZzjr9OAPtXJdeKNqpwokcYzkAAf8AuINRd3zRZxcTZz5qSY8p/QoRtx6iSc46b46CqPz6LCylkiFtNPM7alaV2ESBsH0BGBYbn9+9anT2RyksIJry/dc31RmQ17ZLrULJI7969FaeNeOscWfKiV/YM+GPv9IOK3ck+MP424eKaNIvy2ZArFjlBlgSQBuNx9qTMNs0pLJFqTZegA2++T16kGuOW2kjGCAoDZG31f6kAVvnp8JYQ0b+ayY5zdF1n2Tmfx1PmDFp+USMnzPzAvvpxjOMnANNLh1+s8SSxnKSKGU4xkEZG1fPsfhZfTFTHGmmVUInVgI9LAHOCdQx06U/OBcN/DW0MOdXlRqmffSAM1kZjIWgeHz3VmFzz+Nd1ZrFFZ6sLNYIrNFCFWebeRob5CSAk3aUDf7H3FV/hnLVzwyzkMUSXU0kgDx9inTYkjGxyc0xcVgiojE0u1K2cyYwHHLvh+/kkP4r8L89US0wVs1LTW4J86IuA2pgThlAwPTnH70pCTTwl8J7heNrMrlrZ3Mzy5wy4OfLbfcFsD/Dn2qz8R8G7Ka+W6IwuSZINI8qRt9/7vXOB7U+lDG8Ril82RMQQQSGG4IOCD1yCKcvLnitdLwy5mugkgQaIZTp9bthQjIDk/2ifYHrVz4j4NcMmIPkGPAxiJ2QH7j3pa+IXLUUP4bhNr5jMJDK7MF9bPnSobu+kEBelACV7w4cbrt8GeWpwZOIMCBKCqBCo2zknH6RkAADtmt/E/DnifGJdd7dQxiPPlogLBcncEbYOMbnOcUwl4QljDDDD6Asek42z0ySPcnJrVqZGP8AaGR/pV9kIewLMdMWPVO574Nc8NsfxQ4pdGVWRdC4EJb+yEH0rt03ps8LnLwRO27NGpP3IBP9aoPiDarctZ8PypM0qyyEq7bR9MhfpDnUMn2piwxhVCqMADAHsB0/pVM8q4DYSOn5skseI8VtbfrLgW8CgbzvpBK7Y6EsQeuKrXH+V57S2tGukjmR5UKkO63TK4DNFpO+kNnffBI98U7+MeHltc3CzMoHq1yIFH5jjGhi31ArgjbqGIqI5suPL4taam1ZikWONQModi0jk9V9IAG2++dqVos0hxoWunmvhsV2mgFo204EiYDqCAGXJG4IwCOlcXDOXobOEouDrBaQnGW2wS3YbbY7b130Ee/2rWbCG8LKdIXcrdwnh0URjjUKI+yIBpGQCOm2DnNRvOvOdsgEcdsb2WItpKwmRIZVX06mxjOogHByN/apjhcRaQHoF3J7AAf0qnLe29hcXHEE1Rwu7JHbgnXcTjYsozjy2LdMdQG9s0cnYgK5jjYlWfgnhxbsglvY1ubqRQZWk9Sg+yKdlUDCgAdAK6/EDkwcRsTbowjZSGjONgV6D4HbaqnwTxzjUzx8ShNpNFuEAY6httg76t8+xFa+D+MlxNxSKze1SNJXwCXy4QgspOklckYqqrSkvDrj0dtDPBcO4aE62lmDAuDhSQzKNaqw0hu+21eef+c7iCRUiwkRUMr4BL46gdsdP5qF8V+TitwLmHUXl6rqIT0D1Ag7HUMYA31Cpa75WuL7h8AaIJPCQo1kDKDA2Kk7acH5xUEuqi1q1+niDW2Wc2Log+o2P+1Gc52KP5N2ANFxEAx22cDu3TONv+CtHNMLXlnaXccYlniYwuqDLNnYEEdACM4P9qrVDyA4sGtZZA7ai8RAOEPXG/bOf5NcvCLR7CQ2CnS1xEzrcEn/AHunACgDYDHQ77fNLiufBkCTz5/NT5hhysMwNNlhNf8An/n0Sw5la5scK4gV3GDGGEkkecfUMaVOdveublTke64lKQABGW/MnO4U9cDfc/A6Vb+T/BmWd2l4gzqof/d5GqXB3LHqFPbvTm4dw2O3jEcKLHGvRVGAK6OfPEbdLDbu57LlIsVjOBS5eWeArZW0dujM6xjAZup3J7fepSiisMkuNlXUUUUUiFjNcvEOLQwKWmkSNRuSzAYpScV8ap/MLQJD5IYgagxaRQeucjRle2Diqdzdx2Lil/HJHhvNWNTD69QbTuM7KAD3HXGasSQGFpfLsFE2UPNM3Tc4x4z8Og1AStMwGwiUsrE74DfTmqZxb/aGJyLa26jAMrHUG/wqMEfvRwjlCzt1UGASucZeRsZPxjGBRzLxQ21s0lnDZhozktoEkiZ6MpYnBB332rDxus48kugt2O260DgZIbrLaHz/AEVo8Kedrq+Sd7xVQRlQraCinOcj1bbbd+9TXFfE+xgziXzWGfTCC5yOxK7DJ23pAycxXt8QrSTXDs2lol3U43zoTYgAHtv1q08r+D19KoZ2S3jZs4bJkA65CDYZ9iQRXQMhiDredis5z3kHSN1PzeNU9xPHDa2wiDui+ZM3TJ9QIHpHsDmvd7woXHMEdw91BJCo8xYo5MOvlhhGWX9R1agSO21TnDvCaztFM05kuHjXWSxwuU9WQqkb7dCTS88F5Vn4neOdQWRGbHfBkDD470TGFzgIxt3SgvDSTVpsXV9rk1/wD7D/AK/rXOTmt9z5c90ioAJFibR1+jUgb4+rTt1rXPEUYqeoq5GRxwVnSA8qE575pThpt7wLKTIj27ohAXSBkHJBwwc7fc+1QvhLzJdw38lheFz5iGaPW2rTka86+6lT27+1WPnPl6XiXD2toyFZWDISNmZckKf7OQevvS15ptbpuMSReYLeYWeiLBUF1WPZNROAzYYZ2O1ZcrdLiFpRu1NCdPGufLaO1uZop4ZGt1OVDjAfcKpxvu21QXLkJntBevIs0s7li6xMgVcBNKh/UFGjPyST3pbcv+G78RAksZRFZToi3CsDqR4yhZMHOrLesEEDtT+4XYpDAkKHUsaBBkgnAGN8UjHaXApXt1NIVXrbBbGQ6AwUkHBIzg/bv9q6OI8NMbbfSc4P+lauHsBKhJ2zWsXhzCW+Sy9NOpyk+JXcFhZu85/LRPWcfWSMHYe57fNJ3lvlW7vpRd2MEdlCM+S87NI5PqXUoPT0lRkDA8pcdKs3OfGV4hxAWBZxbROiTiJisjNLkKDnYxA6QRufVntTQs7RYkWNBpRFCqPYAYA/isckk2VrAAcJUxeACzSia9vJZnbeUAAajjsxOQM47dq5uNcM4Vy5cW8giklld8+qTLRIMguowMnfH7GnNSY8feBEPbXxQSxp+VJGdhgkkHIOcnJ+2BSJVd+c7NOJ8Kc27FwyiSJo2wSV36++M7ftVL5X8UZbW1iWeAywrmOOVZF1towfUDhRhGVcA9VI7VT+ROD3d5I1tYXrxWWoSP6sSR53xp2YnOxKnSe5q52Xhs0/mW8vEMTwkeXCikxqg/WyOcsXLMS2epO56Brrr4eUK48K8U+Hz/8Ar+U23plBQknsM7HHQ4qN8VeMy28Vtc2oDuspUMEEijUCMHB2BPeqZzD4W30UbBFiuU/+2SkmOu6tt8YBNQnDFvOHRmRDJFrYRxxyF8KWyWfQwC9BgbdaiLjQDhuSAB6p7dt787/LumRwvxSWNEW7kt/NA9ZD6N/hTU7B4mWBQO06KMgdcjc4ByO3zSVvucZJR5dzHZzMWwXeL8w6ehZo2Xt2qNtrwGTWLdFQ/lvEisUYZ3I1E4bfIOasP6bkwNLterk1Q4HkUn9ZiyGtJAPG/wBfP2X0vwvj9vdDVBNHKM4yjA7/ALV35r524FEvC+JRvcyBERmbCDOpSCFyEGdhgd6slx/tB6ZcfhQYsnB8w69OcA406ckb4z2xmo4niVoczcFRgmyDynNmio3/AMZX2b+n/Oinbp1FKO+8FrtZHEDQvFn0F2IYL7EBSCR0z3qp8V5dXhfFYYlm3wgeRlACMy5JX49j2r6ZxUbxnlq2u1KzwpICMZKjI+x6g1NkzSZDNDj9/ukha2F+to3S8t+VbfZpZDI/vqyPt7YrbzHyLHNaTLbxgyaG0qjKMsQcZ3x/NWo8iRKipE7qFXAy2r7ZJ3pcczeFHFZHV47tJMHOF1RacdMAZBPzXI43R8gTAyP2B23/AGpb0/VC5vwvN+XZL20W84Y3oae3YuucqUBx1JG4ZQ5xnODVy5X8dL1Ri4iS4UZGpfQ+e2f04/arr4b8Nuz+Ij4l5jhlXRHOVc6dw3ckA7f0rv4p4P2MuoxK1uxwcxHCj/gPp3Fdmx8WoCTcAUuecH1Y7+a02fivaXkckS645mRgkcifW2knAxkHfbfrVY8Kgo/EK0kDXTRpqEYYuqKDkOSoXVqKggew9q2Dwbuba6ingnSVY5VbQ2Y20g75Zdicew3qsctSLw/mCaBmHqlkUt6gHDqSsZXpuxXf3HtT5BE1w8I3aYQ4tOpOrg0gjjZiyEltgNiF22OTuc5O2M7VFGVm3cgsepUEAn4BJIH716lVc+nJHz1rxVuOMAl3mqD3kgN8lvW8cKFQhTknVvjPbVjqB7Vzc2cgWfEyjT5E2AvnxHByN8EHIwd+vvXtj+1bbe3LLIRn0xudu50kCop4gRqUsMhB0hU7wz4Ss8XErCGe4jt4p1EbgqsoPq1+oDGCVx9q6YvCW54dMs/D72XSN5IpBrL4DdgVVs7DBxjOc12eACEcMbIw34iTORvkBevfrnr80y6zFopecJ8SosGLiflwSF9KNpkEcmf7Ica105wSRpz0PWp245cleRjHNGsLIdI0EuGI2OrVgrnBxjevfPHJcHEbdlljDSKrGJs4Ktg49Q305xkdKqfgLxOeS0mhmfV+Hl8tM76RjcZ7jPSnte5vBTHMa7kKjc48Mv8AhXEReaDO2Vla4RHVSANDIwViApGCc9ztTB4P41293ojgikNy7KoifIXJBJ9ahsKMYyR3HTer9POhJjbBypJBGxHfNcHA+BWkGo20EUeT6tCAE+39D/WmkHlKCOFWeUvECe64jLayQhI9DPE2NL4R9DBhqYEh8jIx9Ocb1Yuc+Y4LG0kmuBqQDToxnWTnC77b/NVq0I/+onHlxoRbvuuNTqfJIZgNx6tQGT+np3rz4nw/ibiws3ZBDNODIuoGR9OSAFIzpGNzn9VInKm+C3L/AOI4hNxGKP8AD2yllSLc5LjoG6EL/wDFS1pzxb8P4xxPzzICxB2wysQqBVA05DbtuWC11WHici8TWxsYA1pFG6uFAUKyZYsv90Y0n3pdcj8qzcYubqaMqimQljIxbTrLMBpGC3THUAUjiQNkK98Y8aJJQ62kQjGDiWT1MBjfCLsGz0yx6dKpd/zBccTiMEkklzID5qBF06go3XSBjVg6gd+9MjhngVaKM3EkszEDYHy1B740bkfc1u8RuBXMNrCnCY2jZZNxAFU6cd84OM1GWusOBogg/onMJB9ClDF4c3unzmUQKQChlkRGb4Gog6sb74rlsuA3MkoikLaFb1trUhFG5JYHA29qbJ8N7m+iQ3bgPpDaXwxV8YIOPipW18HrfyxHK7snVo48Rqx9/Tv/AFqy7qmROwjRTjtZ4A8x5lSOwomHV4oNcbEn6bJUWHBoeI8SjjeZgsuQAuCwABIOps9cf1qQuPAy/a5KqYhDnIl1HpnG4xq1Y3x0+adPAeRrOywYIEVwMeYRmTHyx3qdxUMQMTQ1p4UDtTnF7zZ81E/+B/3v6UVLaaKfZTtRWaKK1XE4RWZuigk/YbmkSAXstjGqNzL4nxQEpABM46tn0Lv0J7n4FVPm/wASpLkGODMUJG5/W/8A/IqrcGvxDJraFZNI9KsSFDdiRj1fY1RlyezP1XXYHQDo8XIG/Zt1+pTM4vILe4i4prxE8WGX9UhI9KgH32PxpqDtvFSX8WZXVjBpIWJCNs9C2R1rq4NxFuJ2NxDIA0sZDx+lQPcKo7dCv2NQVjyTdzgkqIV939AyOxH1fv0prnPJBZwd1JBDisa9mXWpvw7+XIrzPrypW/8AFy4bKxRxx77McsQPkdKpnMtlNJcW3FYkQ5lRJMAbzId20k7hhjYe1Mvlnw6tCNZYXG/1Z9AI6gAdwanubOBobMxx6IiGUphEGWyPSMqQjN9OoDIzVmJkl24rG6jPhFvh48dUdyfpvuuJrqOTDxfQwDDt1A2I7EHqPfavNUnw84pu1t5jlk80mN86k/MGxOnS56HUGz6jtvV2roInW1chIKcg1ZOD22heoIODnBzn/lUBbyhGyRqx2rou+Ks/90b7An/rNRzMc/4Rwnwuazc8qm80ctPwcT3lrczqjyGUxZDKZOoUofqRmJ1MMFRv0Bpn8Hu2lt4pJFCO6KzKDkAkAkZ+9K7nuRr/AIrZcN9SIFEzuHI1KVbWuAvXSCM5xuciu7nzmC4knXhHDAFkZB50gIAhj6Y2+nbH7EY61lnZaQU1zf4m21qDDE/nXbgrHFENZ1n6c42Ayc/sa1+G/Kr8MsZGmGq4lLTSqp2zgkKM7Zxt966+UvD604XGCqK0oHrnYZcnfcZ+nqeldF9xB5c42Qdvf/r2qSOIvKjkkDFxSXzTYkIKllB0k7rtnB+R0qV5dG7be1cFjYmU4Gw7n2/+amrGcKxiAAKYwfcdzVydwDNDVUhBLtRVF5CvVu+NcTmaKNZItMKsoOSoLAknuTpX+AO1a/EWNH4vw1FaISt5i5yfNUMjhc420ajkd85qBvbbiHCeJ3U1lC95FdKW9KnSjkkjVgHJU52yMhql/CvkS4FxJxHiOv8AEv8AQr4OAw3JHVT2C7YrOWgoLiXKjcH4VPJPNG15PH5K5bSFjByQhAyz43365xXP4fc2ycJt4ojDHMkw846WKzDVlQpDDTtozv2arRznYNf8TiTIEcSNpyQJHdTk+Usv5bdcFsNsCNqgvEXhFxbyBp18y2RVVLhVUHOAD5mkDSSeh6AAAdKjkLg3ZIVu5g8argvE1tGIgufMSUqwk3GwK/SRv/Na+eeZX4jHBdQeYIYFJkWNwJoZSerKN2QDSQw2OaXl3GUbUVBQ9G6g/O3Rvmujg8rQSpNbH81TnDbZB2Kn9LKQdx80orTZKle1oZZTq8MvEA34MUhEkiDPmquAV6DUP0t9tjTABpUck868L1l9EdndzbOBkIcHYZHpXJ3x71P8X8Rxa3fkvHmMAanB9QJ7Y6bbUr7iaDJ34RiY8uQ4sjFnn2V5ornsb1Jo1kQ5RhkH4NdFKDaYQQaKKKKKVItU84RWZjgKCSfYClLxXxblaR1SNPI6YcHUy9Dkg7ZH+dNm5thIjIwyrAqR8HY/0qlcM8KYImLP+d6iVD/So7DA+rb3qGRr3EBpWr0+bDhDnZDS49glZZ8LkmY+RCz5bbAJVc9Bk7dO5qxx8jJEA9/crGDvoUguf3+D7A1feZOBXOiOOyKRoAVZRhNuxDAEj2233qqp4Y3bnDmFFOSWyXbPv0GTmqboiw0G6j8l0A6ochtmQRt9N3fx7AqwcKPDLJQUkhUnA1BtTHOOp7Dv7VHce4Us98kE15IfNyyRhPSF3IGc6SeuCQela7PwZGomW4LD+6gB/wDcTVj5oFvZ2qzzhpDbAaG1YkZtgACMbk9fjNWGsklGgt7igseWXHx5PEilLyQbJG/pyP1Ujy5y4lkjIjuysc4Yjb7YAApa+KHPjLfwwQs3lwMGnw2AxP6SR2C9QferXF4pW78OkvF2aP0GI9RKfpXI6gnuO1KDlzgT8RvVjP8A6jl5mHZc6m3+fpGa28PHEepzxQaucyZ3SO3Nl3dTfN80nD7pb+J8xS6tUZJZGz5f0kDCs4Gr/wDH1PSr/wAO4ik0ayxMGRhkEfPb7ipTj/KEMykP5aweUUYMOgGkjByAqgLn7gHak/ZRS8PuGh4TMt8rnDQncK2DuGyuo4VvpGMYyTmmxv3JG4+igfEXCu/1TV0kjPz77/8AOvNaeFyPJFGxUh2UEqUKkHv6SSRv2ya64rZnbABz3+KuBwq1U0m6VD5hvXh4/ZXQMXl6EidmYYX1aJBjOQyiRT8as9KlvDiEtxriTB1ljjYjzGUiUM5U6Qe6jRp3z9IxjJqc4ryHJ5E3kunnyTM6uyAhUkCB0KnIfZMgHvg7YqA5Wsm5fs5rq71zXNydTRKVLDTqOeuT19RGcZHtmsZ3JpazeBavnG5CWVSPRn36/wDL964b+dWIVPoXYffua22cRvEiniZVglQSaWUmTU3zq0hcdsGsy8GZWUE7M2MgfHU1ehfHQs8KlKx9nZcguWBBBwR0xt/lRDcFWDbE/NYnj0sRnOO9awM1bppCrWVIQ8VZZNTDr12xt2/6+a5vEvnP/wANsWlUjzn9MQOD6j3xncAb/wAVB8zcyxWMJlmPwifqdvYfHue1LKPiN1zHewi4Iit1bQoUHy1ZgSB13dtO+/Qdtqz8hrQRSu47nEElSXJ98OHmGe6Z7hnlZhFkaIlbGqUBhkPk9BpOM9qdPNPAl4jZtD5hVZNJ1rvkAg/uDSq8VOWntHjmVfMjkEcWkBjpdV0nGc7MOnyKZPh5DcJYxx3S6XUelScsE/SG+RuMDsBSzQsELXtT43v1FrvZKPinIFnw2byrjijIxXVoFuzbHvsSO2N65Lbw8N1JH+Hu7e4VmXPluVlEed2MbDYgf9qafHvC+1v7l7kTzRyN6XMTqQSABuGBxsBsK2co+GMdjM0xZZG0FFYJpIBPqzg4JOBvVPcFTF3l3SW4nyHdWsksclszojFhIM409m19MbjI65qRi0so1SHYDLuTqzsOgJzt/lTi554LdTQKtuc4bLqWIJA6AH7+9VPgPh3NKZPPiWIeWwTUFJLt0ORucdar9TyJcpzI62Hkuo6EcfEhfO99OPa96/JSfAfEK2t0jgWKURIoHmEAfdiM5x3/AHphwTh1DKQVYZBHQg0lrbw/vFJXyDnOAxK6fbVnOcU4eDWPkQRRZyY0Vc++BUeM6Q2HhVurw4rCHQOsnne/dddFZxRVxYWyzRRRQhYxRis0UIWDSF8X+anvrtbG2GtInAYKc65CcY/4en7mmn4g8x/hLRyjBZnUrHk4x7t/wg5++K+arLmAwPqTd8H8wZ1gsN2BP6iDjPbJ961MGLTczvZQSSb6R7q08zRpbiOzQri39U7jo87Df/8AQenFS3JHNsPDrZ5kXz7qbICjZYkXoGb3Y76RnoKpVkgmUyyH074UnO/uc75qwNy6yxiW6dbS3/SGGZn/AMEY33HQnatFzGFgaTd/NUWvcZCGjcfoFr5h5uu78gTSFgSdEEYIU/8ACu7YB6mrJyX4O3ErrPdO9sFOURCBLsdtx9AwPvvV08LV4e8Ou0j0yjaTzMGcddyfYjuMCpbmzn+34c8aTaj5gY+kZK46ZHXc7Zqg/IeCYYW0rkbK+JxWjmDjsPDXiLsW1LpGuTLtj9RJ3ONsn5z2qi84eI95ZuZ7ZopbS5A0S6AfKfYN0ALgEHBbY1Q+aONyXc8k751yNhVJyEXso+AP86ZPgrwdZYblpk8xfTEpf1LpAyygHbAbf702fGDIdRO6SKQOcQFjh+niMbSxcenSUjdDoiRWxt6NiFyOgNTvAORJnjka8vRdloHgilUfQrk6zkkhmOw1ey4qs89+FfDInVvzrYSEnVGNcYIH0aT9Oev7Gq5wvwsuJ0k/A8R1LGTpjzLGd9xkZwM+/TOaydbbq91of08mjxNJ0+fZWrh/Ot/wiJLGeweeVFCwyRH0MvRNWB1zselaOLcK5hlUXiyBWbObFfpVcYAKts5IzkH+ar1zwfmGyVc3LKHZUH56HfAVevQYA3rsi5G49flRNejyxkhxOCAenSPff/SlsXSjLHadVbLxzBxfi1mheSWxgVQMQakZxhR6QpBbPwTUDZeNF6FZfLieR8hXCEEZ6AKux/ipLj3h5acNdG4hLcXMjozsseAGwQp9bHVsCDv1xU7Y8VsOFXdoIrNUjkiVpZpSGlQSnMbaunp0nOB0I9qnLpGtDjwoNDCapQHAPC7iHE5Tc3oZIz6sOdLPsCFUdEB6Z7Y6V2cZvbqyfyREbJVJMSx9GOMZ1gesk/v8U6eX+Z4L5Xe3fWschQtggFgAds9RgjepG4hRh6lVgDkagDgjvv0PzT4Z/DO4tNliDxzSqPD+Oz2/DFuOJJqkX1NoQEqP0ll7EdyOlQk3idMUA/DrqypkKsSPKOCcex0nrXXz1zNDcRy8OjmWO5kGn8wERnuU1nYMR/FbPCjhnkWjRzxCKcyMpDEEyLsQRn9G5xjY4zUpaA0yOG98eiie17iNDq80ck30djLJayOqxy6ZrV2JBkRxuCW6suADvk5B71fY5QwypBHuDkUmPFS2L3oSBEm1IsflsTpjkYgBlAOFYKAP3z2pi8j8La0tkgkcyONy3bJ7D4Hv3pJohoEl7nslhlF6RWystYxXqiqStrGKwK9UUIWKKzRQikUUUUIRWCazUbzF5v4WbyM+d5beXjGdWDjGds5pQLNJClP45KsjBo7mIsgCSW5dda5OQVXqeoyPgUp4IVgA1gFmG2xIRT+rHckHpXVcW5BZiTq3yG+vX3znfNMG+8I55bW2ktRgyxp50TtgoxUeoFsnT7j+K6RtQNa0u/IlUN5L0j80u+D8V8iQOirhDqGoZBbopI6NjOcVcuXeQb/jEourhtKMR+bL9TAEA6UHx06CmPyX4PW1lh5sXEw7sv5a98qp7/J/pTA01Qlzms2iG/mrLIvNJjnjhq8HNtHZao5H1u8+cytoGMEkadOHPpxjYe1Vnni4lmazluGV5Ws1YsowCGd9JI99PX5qw+Ml0z3wiySBCojQddUjENgDck6R/FVPnfi6TXbiE5SMLDCBjACgDbH6dWTVrHaS1rjyQTarSk/GBxsFBomptXZNh8n/AOKbPgZxK4cTRhU/CIzEPuH1tg4+Rj+KXvBOB+dIIi2iKNdU03aNRuze2T0H3q48lc5XP4qO2s4ohbMcJA3URru0pfrqI3OcjfGKfl/HGWj/AJ/KbjmjZ77BMnn/AIQbiydVALrh1z/d64+4yKonhpeSQXxicHEilSBjAZcEE/GCR+9MO/5jWKXynRt8erIxg96X/DLB0upXxvG5xqBHQ5z8gqFrgMvMZHJ4gIobH813PT9RxJIJBsRY9/5pd3ik7zXEUMahvLQu2+41HGN/gZqd8MeEmG0LMrK0rliD7DZce21Qd45muXcDLPhR/h7fxmrDYc2IHe2jiYtCfLAyMMwXI3Pudqbi5rZZ3vOzdgPdNyhIMNuOwcCz9/mVUvEjg99xK4EKWqJHCx03DN9SuuM9M4G+QM9qXXiFG6XJRm1GCOO3P9n0IhGnvuWJHeroniZcX072k6fgwW0K6MRLC/6de+6ZBBIx1Bpa3VhNFPcwTE+aMsWOosxU9VzvuCTmukdNrAjIoD91yQkDJNY7K78mc5z2fBbma3jDtHOoZmxhQwAJ0jBOMKNz+r4pieEvNsvELWRpzmRJSC2AAQwDKAB0ABxSq5MIm4XxCyRl891EiKTuVXS5Hy2xH3q0f7OfFAUuoMHUGWTPwRox9/TVVrrJHqVbcL3HfdNbiPAYJ/8AexRybY9aKxA+CRkftSX524Vc/j0tERyVx+DlDEFEO5ViozpGD1O2BT5rW8QPUD71chnMRvlVnxh1UlEeQbq2/Ne4jcxqJNbZUhhu2SdiAe53Nb5uc7W/uYw13+Ht4mVvqKNM/bOeiZFXDmDlaW7mRHkAslGXhAOqVuwY9kG3Sk3ByPNJfS2qxyxlWILYzGq9myRuCOg71fje2YW87127Ki6Hwn2wclfRFtcrIoZGDKRkEHII+4rdUNypwBLK2SGPVpXJJbqxPU46DJ7CpmslwAJpaY4RRRRSJUUUUUIRRRRQhFYIrNFCFFvyxatN5xt4jLkHzCi6sjYHOOuKkwKzRSkk8pKRWDWawaRKkSum85oJJLxpJtudjGmR07B1/qav/OfIK8QjQrJ5MkRJQhFIJOM6sb9sbGlj4gcupw27ea3vR+Id9QiAxKpdiScrsAPnrXDx7xU4hIkTBzAE2zGpCykdWJOx+w+a3vBfJofCaAFbqsSNw5R1xdyxLLYEDP4gGQAbvIPQignt3+5p5+HXJIsYdcgX8TIBrIwdA7ID7Dqfc1UvB7kDI/HXasZGOqJX367+YQf1Htmm9iqmbkAnw2e/qUscQB1H2VP52t9LCXH6GBPyoyP9a0CYPBFP+p4lLfJAqxcyWXmQNtuASPjY5/pVF5b4gZLPy2I1RArjHyf6715z1lnhueP8i0/VdTiXLjh3+Jo/kb/hd3L4xOWPRUJP8Vr8ObbzZJZiu2vUCTncj5rXYykSNjvGf8qmvDW1027/AOMjP26/1pOlf/V4irg39+4VjMdohkd3OkfVV3xU5F8xvxkKAnSVuQMAsnZ/kr/l9qVPGuJyXAt20lrm1zC2kHMkQx5ROOp06gcfFfUskYYEEZB6g9KX/Nd3Dwgq1taxhper4wPT0BxvnDEjf3rsHHT8ROy5OPDknl0RCy7t9+iQl5L5MySJ6Sja0IG2nOcY/wAW2/vTm8KOKwyXUjrHpluIgzuuytpJJJXop37VS+L2cfEgQWigulLEHGIpw3Y4+l84weh71dPCLw8urJ/OuGQLpYLGMlvVjc9h06UxwZLpkb+IfTvafPiZOG8RSc/IjzCbFFYrNToWDXnRXuihCMUUUUIRRRRQhFFFFCEUUUUIRRRRQhFFFFCEVg1msUIXzJzfwV4b6cTI+oyM4bBIYMxKnODkYwP2preEvLxHDz+JjDLJKzxrIM4UgDIDfTkgnb3zTDKA9RWQKuy5jpIwylAyHS7VaETAwNhXqiiqSnWq6j1Iw65BpPXYu7BnmlhRY5G6a+h+Me+xpymlV4vQy+dCxyYdJC/D9/3Ix/BrOzsWOZtvF9lu9EkubwTVO5v08lx8KubqdvMggWQK2Nn2G2e+/Q00OXbMxW6KyBHxl1ByNR6796V3hKrfjWI1aPLOvrpByMZ7Z604hTcHDii+No34T+uP0S+CAKFH+Dus1x8S4VFcJ5cyK6E5wfiuyitIi1gNcWmxykz4r8NEEsKxxhIRHgYUAFsnO/c4x1qV8K+Y7iSQwN64VTIbG6HsCf8AKmNxHhcdwhSVFdT2IrzwzhEVumiFFRfZR1/51AIiH6gdluP6nHJhDHey3Dg/v52uwVmiirCwkUUUUIRRRRQhFFFFCEUUUUIX/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solidFill>
                <a:prstClr val="black"/>
              </a:solidFill>
            </a:endParaRPr>
          </a:p>
        </p:txBody>
      </p:sp>
      <p:grpSp>
        <p:nvGrpSpPr>
          <p:cNvPr id="21" name="20 Grupo"/>
          <p:cNvGrpSpPr/>
          <p:nvPr/>
        </p:nvGrpSpPr>
        <p:grpSpPr>
          <a:xfrm>
            <a:off x="1259632" y="2276872"/>
            <a:ext cx="6823217" cy="1895296"/>
            <a:chOff x="723385" y="5229200"/>
            <a:chExt cx="6823217" cy="1895296"/>
          </a:xfrm>
        </p:grpSpPr>
        <p:sp>
          <p:nvSpPr>
            <p:cNvPr id="23" name="22 Flecha derecha"/>
            <p:cNvSpPr/>
            <p:nvPr/>
          </p:nvSpPr>
          <p:spPr>
            <a:xfrm>
              <a:off x="723385" y="5229200"/>
              <a:ext cx="2877551" cy="1895296"/>
            </a:xfrm>
            <a:prstGeom prst="rightArrow">
              <a:avLst/>
            </a:prstGeom>
            <a:solidFill>
              <a:srgbClr val="FFFF00"/>
            </a:solidFill>
          </p:spPr>
          <p:style>
            <a:lnRef idx="2">
              <a:schemeClr val="dk1"/>
            </a:lnRef>
            <a:fillRef idx="1">
              <a:schemeClr val="lt1"/>
            </a:fillRef>
            <a:effectRef idx="0">
              <a:schemeClr val="dk1"/>
            </a:effectRef>
            <a:fontRef idx="minor">
              <a:schemeClr val="dk1"/>
            </a:fontRef>
          </p:style>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2800" b="1" i="1" spc="150" dirty="0" smtClean="0">
                  <a:ln w="11430"/>
                  <a:solidFill>
                    <a:srgbClr val="0070C0"/>
                  </a:solidFill>
                  <a:effectLst>
                    <a:outerShdw blurRad="25400" algn="tl" rotWithShape="0">
                      <a:srgbClr val="000000">
                        <a:alpha val="43000"/>
                      </a:srgbClr>
                    </a:outerShdw>
                  </a:effectLst>
                </a:rPr>
                <a:t>Sociedad </a:t>
              </a:r>
            </a:p>
            <a:p>
              <a:pPr algn="ctr"/>
              <a:r>
                <a:rPr lang="es-ES" sz="2800" b="1" i="1" spc="150" dirty="0" smtClean="0">
                  <a:ln w="11430"/>
                  <a:solidFill>
                    <a:srgbClr val="0070C0"/>
                  </a:solidFill>
                  <a:effectLst>
                    <a:outerShdw blurRad="25400" algn="tl" rotWithShape="0">
                      <a:srgbClr val="000000">
                        <a:alpha val="43000"/>
                      </a:srgbClr>
                    </a:outerShdw>
                  </a:effectLst>
                </a:rPr>
                <a:t>Internacional</a:t>
              </a:r>
              <a:endParaRPr lang="es-ES" sz="2800" b="1" i="1" spc="150" dirty="0">
                <a:ln w="11430"/>
                <a:solidFill>
                  <a:srgbClr val="0070C0"/>
                </a:solidFill>
                <a:effectLst>
                  <a:outerShdw blurRad="25400" algn="tl" rotWithShape="0">
                    <a:srgbClr val="000000">
                      <a:alpha val="43000"/>
                    </a:srgbClr>
                  </a:outerShdw>
                </a:effectLst>
              </a:endParaRPr>
            </a:p>
          </p:txBody>
        </p:sp>
        <p:sp>
          <p:nvSpPr>
            <p:cNvPr id="24" name="23 CuadroTexto"/>
            <p:cNvSpPr txBox="1"/>
            <p:nvPr/>
          </p:nvSpPr>
          <p:spPr>
            <a:xfrm>
              <a:off x="3617129" y="5589240"/>
              <a:ext cx="3929473" cy="1200329"/>
            </a:xfrm>
            <a:prstGeom prst="rect">
              <a:avLst/>
            </a:prstGeom>
            <a:noFill/>
          </p:spPr>
          <p:txBody>
            <a:bodyPr wrap="square" rtlCol="0">
              <a:spAutoFit/>
            </a:bodyPr>
            <a:lstStyle/>
            <a:p>
              <a:pPr algn="just"/>
              <a:r>
                <a:rPr lang="es-ES" sz="2400" dirty="0" smtClean="0">
                  <a:solidFill>
                    <a:prstClr val="black"/>
                  </a:solidFill>
                  <a:latin typeface="Arial Rounded MT Bold" pitchFamily="34" charset="0"/>
                </a:rPr>
                <a:t>-Término más amplio</a:t>
              </a:r>
            </a:p>
            <a:p>
              <a:pPr algn="just"/>
              <a:endParaRPr lang="es-ES" sz="2400" dirty="0" smtClean="0">
                <a:solidFill>
                  <a:prstClr val="black"/>
                </a:solidFill>
                <a:latin typeface="Arial Rounded MT Bold" pitchFamily="34" charset="0"/>
              </a:endParaRPr>
            </a:p>
            <a:p>
              <a:pPr algn="just"/>
              <a:r>
                <a:rPr lang="es-ES" sz="2400" dirty="0" smtClean="0">
                  <a:solidFill>
                    <a:prstClr val="black"/>
                  </a:solidFill>
                  <a:latin typeface="Arial Rounded MT Bold" pitchFamily="34" charset="0"/>
                </a:rPr>
                <a:t>-Entran todos</a:t>
              </a:r>
              <a:endParaRPr lang="es-ES" sz="2400" dirty="0">
                <a:solidFill>
                  <a:prstClr val="black"/>
                </a:solidFill>
                <a:latin typeface="Arial Rounded MT Bold" pitchFamily="34" charset="0"/>
              </a:endParaRPr>
            </a:p>
          </p:txBody>
        </p:sp>
      </p:grpSp>
      <p:grpSp>
        <p:nvGrpSpPr>
          <p:cNvPr id="25" name="24 Grupo"/>
          <p:cNvGrpSpPr/>
          <p:nvPr/>
        </p:nvGrpSpPr>
        <p:grpSpPr>
          <a:xfrm>
            <a:off x="395536" y="4558040"/>
            <a:ext cx="8352928" cy="1895296"/>
            <a:chOff x="723385" y="5229200"/>
            <a:chExt cx="8352928" cy="1895296"/>
          </a:xfrm>
        </p:grpSpPr>
        <p:sp>
          <p:nvSpPr>
            <p:cNvPr id="27" name="26 Flecha derecha"/>
            <p:cNvSpPr/>
            <p:nvPr/>
          </p:nvSpPr>
          <p:spPr>
            <a:xfrm>
              <a:off x="723385" y="5229200"/>
              <a:ext cx="2877551" cy="1895296"/>
            </a:xfrm>
            <a:prstGeom prst="rightArrow">
              <a:avLst/>
            </a:prstGeom>
            <a:solidFill>
              <a:srgbClr val="00FF00"/>
            </a:solidFill>
          </p:spPr>
          <p:style>
            <a:lnRef idx="2">
              <a:schemeClr val="dk1"/>
            </a:lnRef>
            <a:fillRef idx="1">
              <a:schemeClr val="lt1"/>
            </a:fillRef>
            <a:effectRef idx="0">
              <a:schemeClr val="dk1"/>
            </a:effectRef>
            <a:fontRef idx="minor">
              <a:schemeClr val="dk1"/>
            </a:fontRef>
          </p:style>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2800" b="1" i="1" spc="150" dirty="0" smtClean="0">
                  <a:ln w="11430"/>
                  <a:solidFill>
                    <a:srgbClr val="0070C0"/>
                  </a:solidFill>
                  <a:effectLst>
                    <a:outerShdw blurRad="25400" algn="tl" rotWithShape="0">
                      <a:srgbClr val="000000">
                        <a:alpha val="43000"/>
                      </a:srgbClr>
                    </a:outerShdw>
                  </a:effectLst>
                </a:rPr>
                <a:t>Comunidad </a:t>
              </a:r>
            </a:p>
            <a:p>
              <a:pPr algn="ctr"/>
              <a:r>
                <a:rPr lang="es-ES" sz="2800" b="1" i="1" spc="150" dirty="0" smtClean="0">
                  <a:ln w="11430"/>
                  <a:solidFill>
                    <a:srgbClr val="0070C0"/>
                  </a:solidFill>
                  <a:effectLst>
                    <a:outerShdw blurRad="25400" algn="tl" rotWithShape="0">
                      <a:srgbClr val="000000">
                        <a:alpha val="43000"/>
                      </a:srgbClr>
                    </a:outerShdw>
                  </a:effectLst>
                </a:rPr>
                <a:t>Internacional</a:t>
              </a:r>
              <a:endParaRPr lang="es-ES" sz="2800" b="1" i="1" spc="150" dirty="0">
                <a:ln w="11430"/>
                <a:solidFill>
                  <a:srgbClr val="0070C0"/>
                </a:solidFill>
                <a:effectLst>
                  <a:outerShdw blurRad="25400" algn="tl" rotWithShape="0">
                    <a:srgbClr val="000000">
                      <a:alpha val="43000"/>
                    </a:srgbClr>
                  </a:outerShdw>
                </a:effectLst>
              </a:endParaRPr>
            </a:p>
          </p:txBody>
        </p:sp>
        <p:sp>
          <p:nvSpPr>
            <p:cNvPr id="28" name="27 CuadroTexto"/>
            <p:cNvSpPr txBox="1"/>
            <p:nvPr/>
          </p:nvSpPr>
          <p:spPr>
            <a:xfrm>
              <a:off x="3617129" y="5589240"/>
              <a:ext cx="5459184" cy="1200329"/>
            </a:xfrm>
            <a:prstGeom prst="rect">
              <a:avLst/>
            </a:prstGeom>
            <a:noFill/>
          </p:spPr>
          <p:txBody>
            <a:bodyPr wrap="square" rtlCol="0">
              <a:spAutoFit/>
            </a:bodyPr>
            <a:lstStyle/>
            <a:p>
              <a:pPr algn="just"/>
              <a:r>
                <a:rPr lang="es-ES" sz="2400" dirty="0" smtClean="0">
                  <a:solidFill>
                    <a:prstClr val="black"/>
                  </a:solidFill>
                  <a:latin typeface="Arial Rounded MT Bold" pitchFamily="34" charset="0"/>
                </a:rPr>
                <a:t>-Término restringido </a:t>
              </a:r>
            </a:p>
            <a:p>
              <a:pPr algn="just"/>
              <a:r>
                <a:rPr lang="es-ES" sz="2400" dirty="0" smtClean="0">
                  <a:solidFill>
                    <a:prstClr val="black"/>
                  </a:solidFill>
                  <a:latin typeface="Arial Rounded MT Bold" pitchFamily="34" charset="0"/>
                </a:rPr>
                <a:t>-Grupo perfectamente determinado</a:t>
              </a:r>
            </a:p>
            <a:p>
              <a:pPr algn="just"/>
              <a:r>
                <a:rPr lang="es-ES" sz="2400" dirty="0" smtClean="0">
                  <a:solidFill>
                    <a:prstClr val="black"/>
                  </a:solidFill>
                  <a:latin typeface="Arial Rounded MT Bold" pitchFamily="34" charset="0"/>
                </a:rPr>
                <a:t>-Ciertas características </a:t>
              </a:r>
              <a:endParaRPr lang="es-ES" sz="2400" dirty="0">
                <a:solidFill>
                  <a:prstClr val="black"/>
                </a:solidFill>
                <a:latin typeface="Arial Rounded MT Bold" pitchFamily="34" charset="0"/>
              </a:endParaRPr>
            </a:p>
          </p:txBody>
        </p:sp>
      </p:grpSp>
    </p:spTree>
    <p:extLst>
      <p:ext uri="{BB962C8B-B14F-4D97-AF65-F5344CB8AC3E}">
        <p14:creationId xmlns:p14="http://schemas.microsoft.com/office/powerpoint/2010/main" val="33731256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95536" y="1248826"/>
            <a:ext cx="8352928" cy="4801314"/>
          </a:xfrm>
          <a:prstGeom prst="rect">
            <a:avLst/>
          </a:prstGeom>
          <a:noFill/>
        </p:spPr>
        <p:txBody>
          <a:bodyPr wrap="square" rtlCol="0">
            <a:spAutoFit/>
          </a:bodyPr>
          <a:lstStyle/>
          <a:p>
            <a:pPr algn="just">
              <a:lnSpc>
                <a:spcPct val="150000"/>
              </a:lnSpc>
            </a:pPr>
            <a:r>
              <a:rPr lang="es-ES" sz="3400" dirty="0" smtClean="0">
                <a:solidFill>
                  <a:prstClr val="black"/>
                </a:solidFill>
                <a:latin typeface="Arial Rounded MT Bold" pitchFamily="34" charset="0"/>
              </a:rPr>
              <a:t>A la </a:t>
            </a:r>
            <a:r>
              <a:rPr lang="es-ES" sz="3400" i="1" dirty="0" smtClean="0">
                <a:solidFill>
                  <a:srgbClr val="0070C0"/>
                </a:solidFill>
                <a:latin typeface="Arial Rounded MT Bold" pitchFamily="34" charset="0"/>
              </a:rPr>
              <a:t>Sociedad Internacional </a:t>
            </a:r>
            <a:r>
              <a:rPr lang="es-ES" sz="3400" dirty="0" smtClean="0">
                <a:solidFill>
                  <a:prstClr val="black"/>
                </a:solidFill>
                <a:latin typeface="Arial Rounded MT Bold" pitchFamily="34" charset="0"/>
              </a:rPr>
              <a:t>le interesa </a:t>
            </a:r>
            <a:r>
              <a:rPr lang="es-ES" sz="3400" dirty="0" smtClean="0">
                <a:solidFill>
                  <a:schemeClr val="accent6">
                    <a:lumMod val="75000"/>
                  </a:schemeClr>
                </a:solidFill>
                <a:latin typeface="Arial Rounded MT Bold" pitchFamily="34" charset="0"/>
              </a:rPr>
              <a:t>la organización, tanto del Estado como sus relaciones internacionales</a:t>
            </a:r>
            <a:r>
              <a:rPr lang="es-ES" sz="3400" dirty="0" smtClean="0">
                <a:solidFill>
                  <a:prstClr val="black"/>
                </a:solidFill>
                <a:latin typeface="Arial Rounded MT Bold" pitchFamily="34" charset="0"/>
              </a:rPr>
              <a:t> de </a:t>
            </a:r>
            <a:r>
              <a:rPr lang="es-ES" sz="3400" dirty="0" smtClean="0">
                <a:solidFill>
                  <a:srgbClr val="FFFF00"/>
                </a:solidFill>
                <a:latin typeface="Arial Rounded MT Bold" pitchFamily="34" charset="0"/>
              </a:rPr>
              <a:t>manera directa</a:t>
            </a:r>
            <a:r>
              <a:rPr lang="es-ES" sz="3400" dirty="0" smtClean="0">
                <a:solidFill>
                  <a:prstClr val="black"/>
                </a:solidFill>
                <a:latin typeface="Arial Rounded MT Bold" pitchFamily="34" charset="0"/>
              </a:rPr>
              <a:t>, ya que no le interesa la conducta de un individuo en especial de manera indirecta.    </a:t>
            </a:r>
            <a:endParaRPr lang="es-ES" sz="3400" dirty="0">
              <a:solidFill>
                <a:prstClr val="black"/>
              </a:solidFill>
              <a:latin typeface="Arial Rounded MT Bold" pitchFamily="34" charset="0"/>
            </a:endParaRPr>
          </a:p>
        </p:txBody>
      </p:sp>
      <p:sp>
        <p:nvSpPr>
          <p:cNvPr id="5" name="4 Rectángulo"/>
          <p:cNvSpPr/>
          <p:nvPr/>
        </p:nvSpPr>
        <p:spPr>
          <a:xfrm>
            <a:off x="2193693" y="55693"/>
            <a:ext cx="4754571" cy="923330"/>
          </a:xfrm>
          <a:prstGeom prst="rect">
            <a:avLst/>
          </a:prstGeom>
          <a:noFill/>
        </p:spPr>
        <p:txBody>
          <a:bodyPr wrap="none" lIns="91440" tIns="45720" rIns="91440" bIns="45720">
            <a:spAutoFit/>
          </a:bodyPr>
          <a:lstStyle/>
          <a:p>
            <a:pPr algn="ctr"/>
            <a:r>
              <a:rPr lang="es-E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IMPORTANCIA</a:t>
            </a:r>
            <a:endParaRPr lang="es-E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41087486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95536" y="188640"/>
            <a:ext cx="8424936" cy="6555641"/>
          </a:xfrm>
          <a:prstGeom prst="rect">
            <a:avLst/>
          </a:prstGeom>
          <a:noFill/>
        </p:spPr>
        <p:txBody>
          <a:bodyPr wrap="square" rtlCol="0">
            <a:spAutoFit/>
          </a:bodyPr>
          <a:lstStyle/>
          <a:p>
            <a:pPr algn="just"/>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pPr algn="just"/>
            <a:endParaRPr lang="es-ES" sz="2800" b="1" dirty="0">
              <a:latin typeface="Arial" pitchFamily="34" charset="0"/>
              <a:cs typeface="Arial" pitchFamily="34" charset="0"/>
            </a:endParaRPr>
          </a:p>
          <a:p>
            <a:pPr algn="just"/>
            <a:r>
              <a:rPr lang="es-ES" sz="2800" dirty="0"/>
              <a:t>Castro Villalobos, J. H., &amp; </a:t>
            </a:r>
            <a:r>
              <a:rPr lang="es-ES" sz="2800" dirty="0" err="1"/>
              <a:t>Agramón</a:t>
            </a:r>
            <a:r>
              <a:rPr lang="es-ES" sz="2800" dirty="0"/>
              <a:t> Gurrola, C. V. (2010). </a:t>
            </a:r>
            <a:r>
              <a:rPr lang="es-ES" sz="2800" b="1" i="1" dirty="0"/>
              <a:t>Diccionario de Derecho Internacional Público</a:t>
            </a:r>
            <a:r>
              <a:rPr lang="es-ES" sz="2800" dirty="0"/>
              <a:t> (2 da. ed.). México: Oxford</a:t>
            </a:r>
            <a:r>
              <a:rPr lang="es-ES" sz="2800" dirty="0" smtClean="0"/>
              <a:t>.</a:t>
            </a:r>
          </a:p>
          <a:p>
            <a:pPr algn="just"/>
            <a:endParaRPr lang="es-ES" sz="2800" dirty="0"/>
          </a:p>
          <a:p>
            <a:pPr algn="just"/>
            <a:r>
              <a:rPr lang="es-ES" sz="2800" dirty="0"/>
              <a:t>Moreno González, J., Barrera Nájera, G., &amp; Francisco, L. G. (2011). </a:t>
            </a:r>
            <a:r>
              <a:rPr lang="es-ES" sz="2800" b="1" i="1" dirty="0"/>
              <a:t>Derecho Internacional Público. </a:t>
            </a:r>
            <a:r>
              <a:rPr lang="es-ES" sz="2800" dirty="0"/>
              <a:t>México: Oxford.</a:t>
            </a:r>
          </a:p>
          <a:p>
            <a:pPr algn="just"/>
            <a:endParaRPr lang="es-ES" sz="2800" dirty="0" smtClean="0"/>
          </a:p>
          <a:p>
            <a:pPr algn="just"/>
            <a:r>
              <a:rPr lang="es-ES" sz="2800" dirty="0" err="1" smtClean="0"/>
              <a:t>Seara</a:t>
            </a:r>
            <a:r>
              <a:rPr lang="es-ES" sz="2800" dirty="0" smtClean="0"/>
              <a:t> </a:t>
            </a:r>
            <a:r>
              <a:rPr lang="es-ES" sz="2800" dirty="0"/>
              <a:t>Vázquez, M. (2012). </a:t>
            </a:r>
            <a:r>
              <a:rPr lang="es-ES" sz="2800" b="1" i="1" dirty="0"/>
              <a:t>Derecho Internacional Público </a:t>
            </a:r>
            <a:r>
              <a:rPr lang="es-ES" sz="2800" dirty="0"/>
              <a:t>(Vigésimo cuarta ed.). México: Porrúa.</a:t>
            </a:r>
          </a:p>
          <a:p>
            <a:pPr algn="just"/>
            <a:endParaRPr lang="es-ES" sz="2800" dirty="0" smtClean="0"/>
          </a:p>
          <a:p>
            <a:pPr algn="just"/>
            <a:r>
              <a:rPr lang="es-ES" sz="2800" dirty="0" smtClean="0"/>
              <a:t>Sepúlveda</a:t>
            </a:r>
            <a:r>
              <a:rPr lang="es-ES" sz="2800" dirty="0"/>
              <a:t>, C. (2004). </a:t>
            </a:r>
            <a:r>
              <a:rPr lang="es-ES" sz="2800" b="1" i="1" dirty="0"/>
              <a:t>Derecho Internacional </a:t>
            </a:r>
            <a:r>
              <a:rPr lang="es-ES" sz="2800" dirty="0"/>
              <a:t>(24 a. ed.). México: Porrúa.</a:t>
            </a: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16024" y="44624"/>
            <a:ext cx="8748464" cy="6801862"/>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Tema: LA SOCIEDAD INTERNACIONAL.</a:t>
            </a:r>
          </a:p>
          <a:p>
            <a:pPr algn="just"/>
            <a:endParaRPr lang="es-MX" sz="2800" b="1" dirty="0">
              <a:solidFill>
                <a:prstClr val="black"/>
              </a:solidFill>
              <a:latin typeface="Arial" pitchFamily="34" charset="0"/>
              <a:cs typeface="Arial" pitchFamily="34" charset="0"/>
            </a:endParaRPr>
          </a:p>
          <a:p>
            <a:pPr algn="just"/>
            <a:r>
              <a:rPr lang="es-MX" sz="2800" b="1" dirty="0" smtClean="0">
                <a:solidFill>
                  <a:prstClr val="black"/>
                </a:solidFill>
                <a:latin typeface="Arial" pitchFamily="34" charset="0"/>
                <a:cs typeface="Arial" pitchFamily="34" charset="0"/>
              </a:rPr>
              <a:t>Resumen</a:t>
            </a:r>
            <a:r>
              <a:rPr lang="es-MX" sz="2800" b="1" dirty="0">
                <a:solidFill>
                  <a:prstClr val="black"/>
                </a:solidFill>
                <a:latin typeface="Arial" pitchFamily="34" charset="0"/>
                <a:cs typeface="Arial" pitchFamily="34" charset="0"/>
              </a:rPr>
              <a:t>:</a:t>
            </a:r>
          </a:p>
          <a:p>
            <a:pPr algn="just"/>
            <a:endParaRPr lang="es-MX" sz="2000" b="1" dirty="0">
              <a:solidFill>
                <a:prstClr val="black"/>
              </a:solidFill>
              <a:latin typeface="Arial" pitchFamily="34" charset="0"/>
              <a:cs typeface="Arial" pitchFamily="34" charset="0"/>
            </a:endParaRPr>
          </a:p>
          <a:p>
            <a:pPr algn="just">
              <a:lnSpc>
                <a:spcPct val="150000"/>
              </a:lnSpc>
            </a:pPr>
            <a:r>
              <a:rPr lang="es-ES" sz="2000" b="1" dirty="0">
                <a:solidFill>
                  <a:prstClr val="black"/>
                </a:solidFill>
                <a:latin typeface="Arial" pitchFamily="34" charset="0"/>
                <a:cs typeface="Arial" pitchFamily="34" charset="0"/>
              </a:rPr>
              <a:t>El Derecho se </a:t>
            </a:r>
            <a:r>
              <a:rPr lang="es-ES" sz="2000" b="1" dirty="0" smtClean="0">
                <a:solidFill>
                  <a:prstClr val="black"/>
                </a:solidFill>
                <a:latin typeface="Arial" pitchFamily="34" charset="0"/>
                <a:cs typeface="Arial" pitchFamily="34" charset="0"/>
              </a:rPr>
              <a:t>presenta </a:t>
            </a:r>
            <a:r>
              <a:rPr lang="es-ES" sz="2000" b="1" dirty="0">
                <a:solidFill>
                  <a:prstClr val="black"/>
                </a:solidFill>
                <a:latin typeface="Arial" pitchFamily="34" charset="0"/>
                <a:cs typeface="Arial" pitchFamily="34" charset="0"/>
              </a:rPr>
              <a:t>como una realidad orientada a regular las relaciones que los individuos establecen entre sí dentro del marco de una sociedad o comunidad organizada. La sociedad aparece así como la base sobre la que opera y se asienta el Derecho. Esta estrecha vinculación </a:t>
            </a:r>
            <a:r>
              <a:rPr lang="es-ES" sz="2000" b="1" dirty="0" smtClean="0">
                <a:solidFill>
                  <a:prstClr val="black"/>
                </a:solidFill>
                <a:latin typeface="Arial" pitchFamily="34" charset="0"/>
                <a:cs typeface="Arial" pitchFamily="34" charset="0"/>
              </a:rPr>
              <a:t>no </a:t>
            </a:r>
            <a:r>
              <a:rPr lang="es-ES" sz="2000" b="1" dirty="0">
                <a:solidFill>
                  <a:prstClr val="black"/>
                </a:solidFill>
                <a:latin typeface="Arial" pitchFamily="34" charset="0"/>
                <a:cs typeface="Arial" pitchFamily="34" charset="0"/>
              </a:rPr>
              <a:t>es ajena al Derecho Internacional Público y es que al igual que cualquier ordenamiento jurídico el Derecho Internacional va a operar sobre una base social, la sociedad internacional</a:t>
            </a:r>
            <a:r>
              <a:rPr lang="es-ES" sz="2000" b="1" dirty="0" smtClean="0">
                <a:solidFill>
                  <a:prstClr val="black"/>
                </a:solidFill>
                <a:latin typeface="Arial" pitchFamily="34" charset="0"/>
                <a:cs typeface="Arial" pitchFamily="34" charset="0"/>
              </a:rPr>
              <a:t>.</a:t>
            </a:r>
          </a:p>
          <a:p>
            <a:pPr algn="just">
              <a:lnSpc>
                <a:spcPct val="150000"/>
              </a:lnSpc>
            </a:pPr>
            <a:endParaRPr lang="es-ES" sz="2000" b="1" dirty="0">
              <a:solidFill>
                <a:prstClr val="black"/>
              </a:solidFill>
              <a:latin typeface="Arial" pitchFamily="34" charset="0"/>
              <a:cs typeface="Arial" pitchFamily="34" charset="0"/>
            </a:endParaRPr>
          </a:p>
          <a:p>
            <a:pPr algn="just">
              <a:lnSpc>
                <a:spcPct val="150000"/>
              </a:lnSpc>
            </a:pPr>
            <a:r>
              <a:rPr lang="es-MX" sz="2800" b="1" dirty="0" smtClean="0">
                <a:solidFill>
                  <a:prstClr val="black"/>
                </a:solidFill>
                <a:latin typeface="Arial" pitchFamily="34" charset="0"/>
                <a:cs typeface="Arial" pitchFamily="34" charset="0"/>
              </a:rPr>
              <a:t>Palabras </a:t>
            </a:r>
            <a:r>
              <a:rPr lang="es-MX" sz="2800" b="1" dirty="0">
                <a:solidFill>
                  <a:prstClr val="black"/>
                </a:solidFill>
                <a:latin typeface="Arial" pitchFamily="34" charset="0"/>
                <a:cs typeface="Arial" pitchFamily="34" charset="0"/>
              </a:rPr>
              <a:t>clave: </a:t>
            </a:r>
          </a:p>
          <a:p>
            <a:pPr algn="just"/>
            <a:endParaRPr lang="es-MX" sz="2000" b="1" dirty="0">
              <a:solidFill>
                <a:prstClr val="black"/>
              </a:solidFill>
              <a:latin typeface="Arial" pitchFamily="34" charset="0"/>
              <a:cs typeface="Arial" pitchFamily="34" charset="0"/>
            </a:endParaRPr>
          </a:p>
          <a:p>
            <a:pPr algn="just">
              <a:lnSpc>
                <a:spcPct val="150000"/>
              </a:lnSpc>
            </a:pPr>
            <a:r>
              <a:rPr lang="es-MX" sz="2000" b="1" dirty="0" smtClean="0">
                <a:solidFill>
                  <a:prstClr val="black"/>
                </a:solidFill>
                <a:latin typeface="Arial" pitchFamily="34" charset="0"/>
                <a:cs typeface="Arial" pitchFamily="34" charset="0"/>
              </a:rPr>
              <a:t>Sociedad internacional, Estado, </a:t>
            </a:r>
            <a:r>
              <a:rPr lang="es-MX" sz="2000" b="1" dirty="0" smtClean="0">
                <a:solidFill>
                  <a:prstClr val="black"/>
                </a:solidFill>
                <a:latin typeface="Arial" pitchFamily="34" charset="0"/>
                <a:cs typeface="Arial" pitchFamily="34" charset="0"/>
              </a:rPr>
              <a:t>derecho, organizaciones, individuos.</a:t>
            </a:r>
            <a:endParaRPr lang="es-MX" sz="20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0471986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395536" y="-27384"/>
            <a:ext cx="8424936" cy="6863417"/>
          </a:xfrm>
          <a:prstGeom prst="rect">
            <a:avLst/>
          </a:prstGeom>
          <a:noFill/>
        </p:spPr>
        <p:txBody>
          <a:bodyPr wrap="square" rtlCol="0">
            <a:spAutoFit/>
          </a:bodyPr>
          <a:lstStyle/>
          <a:p>
            <a:pPr algn="ctr"/>
            <a:r>
              <a:rPr lang="en-US" sz="2800" b="1" dirty="0">
                <a:solidFill>
                  <a:prstClr val="black"/>
                </a:solidFill>
                <a:latin typeface="Arial" pitchFamily="34" charset="0"/>
                <a:cs typeface="Arial" pitchFamily="34" charset="0"/>
              </a:rPr>
              <a:t>Topic: </a:t>
            </a:r>
            <a:r>
              <a:rPr lang="en-US" sz="2800" b="1" dirty="0" smtClean="0">
                <a:solidFill>
                  <a:prstClr val="black"/>
                </a:solidFill>
                <a:latin typeface="Arial" pitchFamily="34" charset="0"/>
                <a:cs typeface="Arial" pitchFamily="34" charset="0"/>
              </a:rPr>
              <a:t>THE INTERNATIONAL SOCIETY.</a:t>
            </a:r>
          </a:p>
          <a:p>
            <a:pPr algn="ctr"/>
            <a:endParaRPr lang="es-MX" sz="2800" b="1" dirty="0" smtClean="0">
              <a:solidFill>
                <a:prstClr val="black"/>
              </a:solidFill>
              <a:latin typeface="Arial" pitchFamily="34" charset="0"/>
              <a:cs typeface="Arial" pitchFamily="34" charset="0"/>
            </a:endParaRPr>
          </a:p>
          <a:p>
            <a:pPr algn="just"/>
            <a:r>
              <a:rPr lang="es-MX" sz="2800" b="1" dirty="0" err="1" smtClean="0">
                <a:solidFill>
                  <a:prstClr val="black"/>
                </a:solidFill>
                <a:latin typeface="Arial" pitchFamily="34" charset="0"/>
                <a:cs typeface="Arial" pitchFamily="34" charset="0"/>
              </a:rPr>
              <a:t>Abstract</a:t>
            </a:r>
            <a:r>
              <a:rPr lang="es-MX" sz="2800" b="1" dirty="0" smtClean="0">
                <a:solidFill>
                  <a:prstClr val="black"/>
                </a:solidFill>
                <a:latin typeface="Arial" pitchFamily="34" charset="0"/>
                <a:cs typeface="Arial" pitchFamily="34" charset="0"/>
              </a:rPr>
              <a:t>:</a:t>
            </a:r>
            <a:endParaRPr lang="es-MX" sz="2800" b="1" dirty="0">
              <a:solidFill>
                <a:prstClr val="black"/>
              </a:solidFill>
              <a:latin typeface="Arial" pitchFamily="34" charset="0"/>
              <a:cs typeface="Arial" pitchFamily="34" charset="0"/>
            </a:endParaRPr>
          </a:p>
          <a:p>
            <a:pPr algn="just">
              <a:lnSpc>
                <a:spcPct val="200000"/>
              </a:lnSpc>
            </a:pPr>
            <a:endParaRPr lang="es-MX" sz="2000" b="1" dirty="0">
              <a:solidFill>
                <a:prstClr val="black"/>
              </a:solidFill>
              <a:latin typeface="Arial" pitchFamily="34" charset="0"/>
              <a:cs typeface="Arial" pitchFamily="34" charset="0"/>
            </a:endParaRPr>
          </a:p>
          <a:p>
            <a:pPr algn="just">
              <a:lnSpc>
                <a:spcPct val="150000"/>
              </a:lnSpc>
            </a:pPr>
            <a:r>
              <a:rPr lang="en-US" sz="2000" b="1" dirty="0">
                <a:solidFill>
                  <a:prstClr val="black"/>
                </a:solidFill>
                <a:latin typeface="Arial" pitchFamily="34" charset="0"/>
                <a:cs typeface="Arial" pitchFamily="34" charset="0"/>
              </a:rPr>
              <a:t>The Law is presented as a reality geared to regulate the relations established between the individuals if within the framework of a society or a community organized. The society appears as well as the basis on which it operates and settles the law. This close connection is not unrelated to the Public International Law and is that like any legal system International Law will operate on a social basis, the international </a:t>
            </a:r>
            <a:r>
              <a:rPr lang="en-US" sz="2000" b="1" dirty="0" smtClean="0">
                <a:solidFill>
                  <a:prstClr val="black"/>
                </a:solidFill>
                <a:latin typeface="Arial" pitchFamily="34" charset="0"/>
                <a:cs typeface="Arial" pitchFamily="34" charset="0"/>
              </a:rPr>
              <a:t>society.</a:t>
            </a:r>
          </a:p>
          <a:p>
            <a:pPr algn="just">
              <a:lnSpc>
                <a:spcPct val="150000"/>
              </a:lnSpc>
            </a:pPr>
            <a:endParaRPr lang="es-MX" sz="2000" b="1" dirty="0" smtClean="0">
              <a:solidFill>
                <a:prstClr val="black"/>
              </a:solidFill>
              <a:latin typeface="Arial" pitchFamily="34" charset="0"/>
              <a:cs typeface="Arial" pitchFamily="34" charset="0"/>
            </a:endParaRPr>
          </a:p>
          <a:p>
            <a:pPr algn="just"/>
            <a:r>
              <a:rPr lang="es-MX" sz="2000" b="1" dirty="0" smtClean="0">
                <a:solidFill>
                  <a:prstClr val="black"/>
                </a:solidFill>
                <a:latin typeface="Arial" pitchFamily="34" charset="0"/>
                <a:cs typeface="Arial" pitchFamily="34" charset="0"/>
              </a:rPr>
              <a:t> </a:t>
            </a:r>
            <a:r>
              <a:rPr lang="en-US" sz="2800" b="1" dirty="0">
                <a:solidFill>
                  <a:prstClr val="black"/>
                </a:solidFill>
                <a:latin typeface="Arial" pitchFamily="34" charset="0"/>
                <a:cs typeface="Arial" pitchFamily="34" charset="0"/>
              </a:rPr>
              <a:t>Key Words: </a:t>
            </a:r>
            <a:endParaRPr lang="en-US" sz="2800" b="1" dirty="0" smtClean="0">
              <a:solidFill>
                <a:prstClr val="black"/>
              </a:solidFill>
              <a:latin typeface="Arial" pitchFamily="34" charset="0"/>
              <a:cs typeface="Arial" pitchFamily="34" charset="0"/>
            </a:endParaRPr>
          </a:p>
          <a:p>
            <a:pPr algn="just"/>
            <a:endParaRPr lang="en-US" sz="2800" b="1" dirty="0">
              <a:solidFill>
                <a:prstClr val="black"/>
              </a:solidFill>
              <a:latin typeface="Arial" pitchFamily="34" charset="0"/>
              <a:cs typeface="Arial" pitchFamily="34" charset="0"/>
            </a:endParaRPr>
          </a:p>
          <a:p>
            <a:pPr algn="just"/>
            <a:r>
              <a:rPr lang="en-US" sz="2000" b="1" dirty="0" smtClean="0">
                <a:solidFill>
                  <a:prstClr val="black"/>
                </a:solidFill>
                <a:latin typeface="Arial" pitchFamily="34" charset="0"/>
                <a:cs typeface="Arial" pitchFamily="34" charset="0"/>
              </a:rPr>
              <a:t>International </a:t>
            </a:r>
            <a:r>
              <a:rPr lang="en-US" sz="2000" b="1" dirty="0">
                <a:solidFill>
                  <a:prstClr val="black"/>
                </a:solidFill>
                <a:latin typeface="Arial" pitchFamily="34" charset="0"/>
                <a:cs typeface="Arial" pitchFamily="34" charset="0"/>
              </a:rPr>
              <a:t>society, state, law, organizations, individuals.</a:t>
            </a:r>
            <a:endParaRPr lang="en-US" sz="20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6702106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4" name="3 CuadroTexto"/>
          <p:cNvSpPr txBox="1"/>
          <p:nvPr/>
        </p:nvSpPr>
        <p:spPr>
          <a:xfrm>
            <a:off x="395536" y="1371540"/>
            <a:ext cx="8352928" cy="3785652"/>
          </a:xfrm>
          <a:prstGeom prst="rect">
            <a:avLst/>
          </a:prstGeom>
          <a:noFill/>
        </p:spPr>
        <p:txBody>
          <a:bodyPr wrap="square" rtlCol="0">
            <a:spAutoFit/>
          </a:bodyPr>
          <a:lstStyle/>
          <a:p>
            <a:r>
              <a:rPr lang="es-MX" sz="2400" b="1" dirty="0">
                <a:solidFill>
                  <a:prstClr val="black"/>
                </a:solidFill>
                <a:latin typeface="Arial" pitchFamily="34" charset="0"/>
                <a:cs typeface="Arial" pitchFamily="34" charset="0"/>
              </a:rPr>
              <a:t>Objetivo general:</a:t>
            </a:r>
          </a:p>
          <a:p>
            <a:endParaRPr lang="es-MX" sz="2400" b="1" dirty="0">
              <a:solidFill>
                <a:prstClr val="black"/>
              </a:solidFill>
              <a:latin typeface="Arial" pitchFamily="34" charset="0"/>
              <a:cs typeface="Arial" pitchFamily="34" charset="0"/>
            </a:endParaRPr>
          </a:p>
          <a:p>
            <a:pPr algn="just">
              <a:lnSpc>
                <a:spcPct val="200000"/>
              </a:lnSpc>
            </a:pPr>
            <a:r>
              <a:rPr lang="es-ES" sz="2400" dirty="0">
                <a:solidFill>
                  <a:prstClr val="black"/>
                </a:solidFill>
                <a:latin typeface="Arial" pitchFamily="34" charset="0"/>
                <a:cs typeface="Arial" pitchFamily="34" charset="0"/>
              </a:rPr>
              <a:t>La presente asignatura proporcionará al estudiante los conocimientos necesarios para el estudio de la sociedad internacional, entendiendo de la importancia de los sujetos internacionales y de sus relaciones.</a:t>
            </a:r>
            <a:endParaRPr lang="es-ES" sz="2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300274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764704"/>
            <a:ext cx="8280920" cy="5478423"/>
          </a:xfrm>
          <a:prstGeom prst="rect">
            <a:avLst/>
          </a:prstGeom>
          <a:noFill/>
        </p:spPr>
        <p:txBody>
          <a:bodyPr wrap="square" rtlCol="0">
            <a:spAutoFit/>
          </a:bodyPr>
          <a:lstStyle/>
          <a:p>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pPr algn="ctr"/>
            <a:r>
              <a:rPr lang="es-MX" sz="2800" dirty="0">
                <a:latin typeface="Arial" pitchFamily="34" charset="0"/>
                <a:cs typeface="Arial" pitchFamily="34" charset="0"/>
              </a:rPr>
              <a:t>UNIDAD </a:t>
            </a:r>
            <a:r>
              <a:rPr lang="es-MX" sz="2800" dirty="0" smtClean="0">
                <a:latin typeface="Arial" pitchFamily="34" charset="0"/>
                <a:cs typeface="Arial" pitchFamily="34" charset="0"/>
              </a:rPr>
              <a:t>I</a:t>
            </a:r>
            <a:r>
              <a:rPr lang="es-MX" sz="2800" dirty="0" smtClean="0">
                <a:latin typeface="Arial" pitchFamily="34" charset="0"/>
                <a:cs typeface="Arial" pitchFamily="34" charset="0"/>
              </a:rPr>
              <a:t>: </a:t>
            </a:r>
          </a:p>
          <a:p>
            <a:pPr algn="ctr"/>
            <a:r>
              <a:rPr lang="es-ES" sz="2800" b="1" u="sng" dirty="0" smtClean="0">
                <a:latin typeface="Arial" pitchFamily="34" charset="0"/>
                <a:cs typeface="Arial" pitchFamily="34" charset="0"/>
              </a:rPr>
              <a:t>CONCEPTOS PREELIMINARES</a:t>
            </a:r>
          </a:p>
          <a:p>
            <a:pPr algn="ctr"/>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p>
          <a:p>
            <a:endParaRPr lang="es-MX" sz="2800" b="1" dirty="0" smtClean="0">
              <a:latin typeface="Arial" pitchFamily="34" charset="0"/>
              <a:cs typeface="Arial" pitchFamily="34" charset="0"/>
            </a:endParaRPr>
          </a:p>
          <a:p>
            <a:pPr algn="just">
              <a:lnSpc>
                <a:spcPct val="150000"/>
              </a:lnSpc>
            </a:pPr>
            <a:r>
              <a:rPr lang="es-ES" sz="2800" dirty="0">
                <a:latin typeface="Arial" pitchFamily="34" charset="0"/>
                <a:cs typeface="Arial" pitchFamily="34" charset="0"/>
              </a:rPr>
              <a:t>El alumno conocerá los aspectos básicos de la sociedad internacional así como las fuentes y origen del Derecho Internacional </a:t>
            </a:r>
            <a:r>
              <a:rPr lang="es-ES" sz="2800" dirty="0" smtClean="0">
                <a:latin typeface="Arial" pitchFamily="34" charset="0"/>
                <a:cs typeface="Arial" pitchFamily="34" charset="0"/>
              </a:rPr>
              <a:t>Público.</a:t>
            </a:r>
            <a:endParaRPr lang="es-ES"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260648"/>
            <a:ext cx="8419095" cy="6123536"/>
          </a:xfrm>
          <a:prstGeom prst="rect">
            <a:avLst/>
          </a:prstGeom>
          <a:noFill/>
        </p:spPr>
        <p:txBody>
          <a:bodyPr wrap="square" rtlCol="0">
            <a:spAutoFit/>
          </a:bodyPr>
          <a:lstStyle/>
          <a:p>
            <a:r>
              <a:rPr lang="es-MX" sz="2200" b="1" dirty="0" smtClean="0">
                <a:solidFill>
                  <a:prstClr val="black"/>
                </a:solidFill>
                <a:latin typeface="Arial" pitchFamily="34" charset="0"/>
                <a:cs typeface="Arial" pitchFamily="34" charset="0"/>
              </a:rPr>
              <a:t>Tema:</a:t>
            </a:r>
          </a:p>
          <a:p>
            <a:endParaRPr lang="es-MX" sz="2200" b="1" dirty="0" smtClean="0">
              <a:solidFill>
                <a:prstClr val="black"/>
              </a:solidFill>
              <a:latin typeface="Arial" pitchFamily="34" charset="0"/>
              <a:cs typeface="Arial" pitchFamily="34" charset="0"/>
            </a:endParaRPr>
          </a:p>
          <a:p>
            <a:r>
              <a:rPr lang="es-MX" sz="2200" dirty="0">
                <a:solidFill>
                  <a:prstClr val="black"/>
                </a:solidFill>
                <a:latin typeface="Arial" pitchFamily="34" charset="0"/>
                <a:cs typeface="Arial" pitchFamily="34" charset="0"/>
              </a:rPr>
              <a:t>1</a:t>
            </a:r>
            <a:r>
              <a:rPr lang="es-MX" sz="2200" dirty="0" smtClean="0">
                <a:solidFill>
                  <a:prstClr val="black"/>
                </a:solidFill>
                <a:latin typeface="Arial" pitchFamily="34" charset="0"/>
                <a:cs typeface="Arial" pitchFamily="34" charset="0"/>
              </a:rPr>
              <a:t>.1</a:t>
            </a:r>
            <a:r>
              <a:rPr lang="es-MX" sz="2200" dirty="0">
                <a:solidFill>
                  <a:prstClr val="black"/>
                </a:solidFill>
                <a:latin typeface="Arial" pitchFamily="34" charset="0"/>
                <a:cs typeface="Arial" pitchFamily="34" charset="0"/>
              </a:rPr>
              <a:t>. </a:t>
            </a:r>
            <a:r>
              <a:rPr lang="es-MX" sz="2200" dirty="0" smtClean="0">
                <a:solidFill>
                  <a:prstClr val="black"/>
                </a:solidFill>
                <a:latin typeface="Arial" pitchFamily="34" charset="0"/>
                <a:cs typeface="Arial" pitchFamily="34" charset="0"/>
              </a:rPr>
              <a:t>La </a:t>
            </a:r>
            <a:r>
              <a:rPr lang="es-MX" sz="2200" dirty="0" smtClean="0">
                <a:solidFill>
                  <a:prstClr val="black"/>
                </a:solidFill>
                <a:latin typeface="Arial" pitchFamily="34" charset="0"/>
                <a:cs typeface="Arial" pitchFamily="34" charset="0"/>
              </a:rPr>
              <a:t>Sociedad Internacional </a:t>
            </a:r>
            <a:endParaRPr lang="es-MX" sz="2200" b="1" dirty="0" smtClean="0">
              <a:solidFill>
                <a:prstClr val="black"/>
              </a:solidFill>
              <a:latin typeface="Arial" pitchFamily="34" charset="0"/>
              <a:cs typeface="Arial" pitchFamily="34" charset="0"/>
            </a:endParaRPr>
          </a:p>
          <a:p>
            <a:endParaRPr lang="es-MX" sz="2200" b="1" dirty="0" smtClean="0">
              <a:solidFill>
                <a:prstClr val="black"/>
              </a:solidFill>
              <a:latin typeface="Arial" pitchFamily="34" charset="0"/>
              <a:cs typeface="Arial" pitchFamily="34" charset="0"/>
            </a:endParaRPr>
          </a:p>
          <a:p>
            <a:r>
              <a:rPr lang="es-MX" sz="2200" b="1" dirty="0" smtClean="0">
                <a:solidFill>
                  <a:prstClr val="black"/>
                </a:solidFill>
                <a:latin typeface="Arial" pitchFamily="34" charset="0"/>
                <a:cs typeface="Arial" pitchFamily="34" charset="0"/>
              </a:rPr>
              <a:t>Introducción:</a:t>
            </a:r>
          </a:p>
          <a:p>
            <a:pPr algn="just"/>
            <a:endParaRPr lang="es-MX" sz="2200" dirty="0">
              <a:solidFill>
                <a:prstClr val="black"/>
              </a:solidFill>
              <a:latin typeface="Arial" pitchFamily="34" charset="0"/>
              <a:cs typeface="Arial" pitchFamily="34" charset="0"/>
            </a:endParaRPr>
          </a:p>
          <a:p>
            <a:pPr algn="just">
              <a:lnSpc>
                <a:spcPct val="150000"/>
              </a:lnSpc>
            </a:pPr>
            <a:r>
              <a:rPr lang="es-ES" sz="2200" dirty="0" smtClean="0">
                <a:solidFill>
                  <a:prstClr val="black"/>
                </a:solidFill>
                <a:latin typeface="Arial" pitchFamily="34" charset="0"/>
                <a:cs typeface="Arial" pitchFamily="34" charset="0"/>
              </a:rPr>
              <a:t>La </a:t>
            </a:r>
            <a:r>
              <a:rPr lang="es-ES" sz="2200" dirty="0">
                <a:solidFill>
                  <a:prstClr val="black"/>
                </a:solidFill>
                <a:latin typeface="Arial" pitchFamily="34" charset="0"/>
                <a:cs typeface="Arial" pitchFamily="34" charset="0"/>
              </a:rPr>
              <a:t>sociedad internacional es un conjunto de sujetos de Derecho Internacional Público, unidos por un objetivo común en razón de intereses similares, es decir, es el grupo de comunidades políticas independientes que no forman simplemente un sistema, sino que, además, han establecido, a través del diálogo y del consentimiento, reglas e instituciones comunes para organizar sus relaciones y han reconocido tener intereses comunes para mantener dichos acuerdos</a:t>
            </a:r>
            <a:r>
              <a:rPr lang="es-ES" sz="2200" dirty="0" smtClean="0">
                <a:solidFill>
                  <a:prstClr val="black"/>
                </a:solidFill>
                <a:latin typeface="Arial" pitchFamily="34" charset="0"/>
                <a:cs typeface="Arial" pitchFamily="34" charset="0"/>
              </a:rPr>
              <a:t>.</a:t>
            </a:r>
            <a:endParaRPr lang="es-ES" sz="22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9189783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921896" y="44624"/>
            <a:ext cx="7354514" cy="830997"/>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4800" b="1" spc="150" dirty="0" smtClean="0">
                <a:ln w="11430"/>
                <a:solidFill>
                  <a:srgbClr val="FF0000"/>
                </a:solidFill>
                <a:effectLst>
                  <a:outerShdw blurRad="25400" algn="tl" rotWithShape="0">
                    <a:srgbClr val="000000">
                      <a:alpha val="43000"/>
                    </a:srgbClr>
                  </a:outerShdw>
                </a:effectLst>
              </a:rPr>
              <a:t>La Sociedad Internacional</a:t>
            </a:r>
            <a:endParaRPr lang="es-ES" sz="4800" b="1" spc="150" dirty="0">
              <a:ln w="11430"/>
              <a:solidFill>
                <a:srgbClr val="FF0000"/>
              </a:solidFill>
              <a:effectLst>
                <a:outerShdw blurRad="25400" algn="tl" rotWithShape="0">
                  <a:srgbClr val="000000">
                    <a:alpha val="43000"/>
                  </a:srgbClr>
                </a:outerShdw>
              </a:effectLst>
            </a:endParaRPr>
          </a:p>
        </p:txBody>
      </p:sp>
      <p:sp>
        <p:nvSpPr>
          <p:cNvPr id="7" name="6 Rectángulo"/>
          <p:cNvSpPr/>
          <p:nvPr/>
        </p:nvSpPr>
        <p:spPr>
          <a:xfrm>
            <a:off x="2327139" y="1342509"/>
            <a:ext cx="4592412" cy="646331"/>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3600" b="1" i="1" spc="150" dirty="0" smtClean="0">
                <a:ln w="11430"/>
                <a:solidFill>
                  <a:srgbClr val="0070C0"/>
                </a:solidFill>
                <a:effectLst>
                  <a:outerShdw blurRad="25400" algn="tl" rotWithShape="0">
                    <a:srgbClr val="000000">
                      <a:alpha val="43000"/>
                    </a:srgbClr>
                  </a:outerShdw>
                </a:effectLst>
              </a:rPr>
              <a:t>Concepto de Derecho</a:t>
            </a:r>
            <a:endParaRPr lang="es-ES" sz="3600" b="1" i="1" spc="150" dirty="0">
              <a:ln w="11430"/>
              <a:solidFill>
                <a:srgbClr val="0070C0"/>
              </a:solidFill>
              <a:effectLst>
                <a:outerShdw blurRad="25400" algn="tl" rotWithShape="0">
                  <a:srgbClr val="000000">
                    <a:alpha val="43000"/>
                  </a:srgbClr>
                </a:outerShdw>
              </a:effectLst>
            </a:endParaRPr>
          </a:p>
        </p:txBody>
      </p:sp>
      <p:sp>
        <p:nvSpPr>
          <p:cNvPr id="8" name="7 Flecha abajo"/>
          <p:cNvSpPr/>
          <p:nvPr/>
        </p:nvSpPr>
        <p:spPr>
          <a:xfrm>
            <a:off x="4355976" y="836712"/>
            <a:ext cx="504056" cy="639409"/>
          </a:xfrm>
          <a:prstGeom prst="downArrow">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prstClr val="white"/>
              </a:solidFill>
            </a:endParaRPr>
          </a:p>
        </p:txBody>
      </p:sp>
      <p:sp>
        <p:nvSpPr>
          <p:cNvPr id="9" name="8 Rectángulo"/>
          <p:cNvSpPr/>
          <p:nvPr/>
        </p:nvSpPr>
        <p:spPr>
          <a:xfrm>
            <a:off x="539552" y="2170599"/>
            <a:ext cx="8197318" cy="1938992"/>
          </a:xfrm>
          <a:prstGeom prst="rect">
            <a:avLst/>
          </a:prstGeom>
          <a:solidFill>
            <a:srgbClr val="FFFF00"/>
          </a:solid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4000" b="1" spc="150" dirty="0" smtClean="0">
                <a:ln w="11430"/>
                <a:solidFill>
                  <a:prstClr val="black"/>
                </a:solidFill>
              </a:rPr>
              <a:t>«Conjunto de normas jurídicas que regulan la conducta externa del individuo en sociedad.» </a:t>
            </a:r>
            <a:endParaRPr lang="es-ES" sz="4000" b="1" spc="150" dirty="0">
              <a:ln w="11430"/>
              <a:solidFill>
                <a:prstClr val="black"/>
              </a:solidFill>
            </a:endParaRPr>
          </a:p>
        </p:txBody>
      </p:sp>
      <p:grpSp>
        <p:nvGrpSpPr>
          <p:cNvPr id="21" name="20 Grupo"/>
          <p:cNvGrpSpPr/>
          <p:nvPr/>
        </p:nvGrpSpPr>
        <p:grpSpPr>
          <a:xfrm>
            <a:off x="1934338" y="4581128"/>
            <a:ext cx="5589990" cy="1872208"/>
            <a:chOff x="1619672" y="4725144"/>
            <a:chExt cx="5589990" cy="1872208"/>
          </a:xfrm>
        </p:grpSpPr>
        <p:grpSp>
          <p:nvGrpSpPr>
            <p:cNvPr id="19" name="18 Grupo"/>
            <p:cNvGrpSpPr/>
            <p:nvPr/>
          </p:nvGrpSpPr>
          <p:grpSpPr>
            <a:xfrm>
              <a:off x="1619672" y="4725144"/>
              <a:ext cx="5468416" cy="1803860"/>
              <a:chOff x="1619672" y="5025950"/>
              <a:chExt cx="5468416" cy="1803860"/>
            </a:xfrm>
          </p:grpSpPr>
          <p:cxnSp>
            <p:nvCxnSpPr>
              <p:cNvPr id="11" name="10 Conector recto"/>
              <p:cNvCxnSpPr/>
              <p:nvPr/>
            </p:nvCxnSpPr>
            <p:spPr>
              <a:xfrm>
                <a:off x="3995936" y="5056994"/>
                <a:ext cx="0" cy="1772816"/>
              </a:xfrm>
              <a:prstGeom prst="line">
                <a:avLst/>
              </a:prstGeom>
            </p:spPr>
            <p:style>
              <a:lnRef idx="3">
                <a:schemeClr val="dk1"/>
              </a:lnRef>
              <a:fillRef idx="0">
                <a:schemeClr val="dk1"/>
              </a:fillRef>
              <a:effectRef idx="2">
                <a:schemeClr val="dk1"/>
              </a:effectRef>
              <a:fontRef idx="minor">
                <a:schemeClr val="tx1"/>
              </a:fontRef>
            </p:style>
          </p:cxnSp>
          <p:cxnSp>
            <p:nvCxnSpPr>
              <p:cNvPr id="17" name="16 Conector recto"/>
              <p:cNvCxnSpPr/>
              <p:nvPr/>
            </p:nvCxnSpPr>
            <p:spPr>
              <a:xfrm flipH="1">
                <a:off x="1623864" y="6093296"/>
                <a:ext cx="5464224" cy="0"/>
              </a:xfrm>
              <a:prstGeom prst="line">
                <a:avLst/>
              </a:prstGeom>
            </p:spPr>
            <p:style>
              <a:lnRef idx="3">
                <a:schemeClr val="dk1"/>
              </a:lnRef>
              <a:fillRef idx="0">
                <a:schemeClr val="dk1"/>
              </a:fillRef>
              <a:effectRef idx="2">
                <a:schemeClr val="dk1"/>
              </a:effectRef>
              <a:fontRef idx="minor">
                <a:schemeClr val="tx1"/>
              </a:fontRef>
            </p:style>
          </p:cxnSp>
          <p:sp>
            <p:nvSpPr>
              <p:cNvPr id="15" name="14 CuadroTexto"/>
              <p:cNvSpPr txBox="1"/>
              <p:nvPr/>
            </p:nvSpPr>
            <p:spPr>
              <a:xfrm>
                <a:off x="1619672" y="5025950"/>
                <a:ext cx="2232248" cy="923330"/>
              </a:xfrm>
              <a:prstGeom prst="rect">
                <a:avLst/>
              </a:prstGeom>
              <a:solidFill>
                <a:schemeClr val="tx1"/>
              </a:solidFill>
            </p:spPr>
            <p:txBody>
              <a:bodyPr wrap="square" rtlCol="0">
                <a:spAutoFit/>
              </a:bodyPr>
              <a:lstStyle/>
              <a:p>
                <a:pPr algn="ctr"/>
                <a:r>
                  <a:rPr lang="es-ES" sz="5400" b="1" dirty="0" smtClean="0">
                    <a:solidFill>
                      <a:srgbClr val="33CC33"/>
                    </a:solidFill>
                  </a:rPr>
                  <a:t>Es</a:t>
                </a:r>
                <a:r>
                  <a:rPr lang="es-ES" sz="5400" b="1" dirty="0" smtClean="0">
                    <a:solidFill>
                      <a:schemeClr val="bg1"/>
                    </a:solidFill>
                  </a:rPr>
                  <a:t>ta</a:t>
                </a:r>
                <a:r>
                  <a:rPr lang="es-ES" sz="5400" b="1" dirty="0" smtClean="0">
                    <a:solidFill>
                      <a:srgbClr val="FF3300"/>
                    </a:solidFill>
                  </a:rPr>
                  <a:t>do</a:t>
                </a:r>
                <a:endParaRPr lang="es-ES" sz="5400" b="1" dirty="0">
                  <a:solidFill>
                    <a:srgbClr val="FF3300"/>
                  </a:solidFill>
                </a:endParaRPr>
              </a:p>
            </p:txBody>
          </p:sp>
        </p:grpSp>
        <p:sp>
          <p:nvSpPr>
            <p:cNvPr id="20" name="19 CuadroTexto"/>
            <p:cNvSpPr txBox="1"/>
            <p:nvPr/>
          </p:nvSpPr>
          <p:spPr>
            <a:xfrm>
              <a:off x="1871700" y="5842001"/>
              <a:ext cx="1728192" cy="400110"/>
            </a:xfrm>
            <a:prstGeom prst="rect">
              <a:avLst/>
            </a:prstGeom>
            <a:noFill/>
          </p:spPr>
          <p:txBody>
            <a:bodyPr wrap="square" rtlCol="0">
              <a:spAutoFit/>
            </a:bodyPr>
            <a:lstStyle/>
            <a:p>
              <a:pPr algn="ctr"/>
              <a:r>
                <a:rPr lang="es-ES" sz="2000" dirty="0" smtClean="0"/>
                <a:t>Sinónimo de</a:t>
              </a:r>
              <a:endParaRPr lang="es-ES" sz="2000" dirty="0"/>
            </a:p>
          </p:txBody>
        </p:sp>
        <p:sp>
          <p:nvSpPr>
            <p:cNvPr id="24" name="23 Rectángulo"/>
            <p:cNvSpPr/>
            <p:nvPr/>
          </p:nvSpPr>
          <p:spPr>
            <a:xfrm>
              <a:off x="4215522" y="4879033"/>
              <a:ext cx="1500732" cy="769441"/>
            </a:xfrm>
            <a:prstGeom prst="rect">
              <a:avLst/>
            </a:prstGeom>
            <a:noFill/>
          </p:spPr>
          <p:txBody>
            <a:bodyPr wrap="none" lIns="91440" tIns="45720" rIns="91440" bIns="45720">
              <a:spAutoFit/>
            </a:bodyPr>
            <a:lstStyle/>
            <a:p>
              <a:pPr algn="ctr"/>
              <a:r>
                <a:rPr lang="es-ES" sz="4400" i="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 a í s</a:t>
              </a:r>
              <a:endParaRPr lang="es-ES" sz="4400" i="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25" name="24 Rectángulo"/>
            <p:cNvSpPr/>
            <p:nvPr/>
          </p:nvSpPr>
          <p:spPr>
            <a:xfrm>
              <a:off x="5426803" y="5827911"/>
              <a:ext cx="1782859" cy="769441"/>
            </a:xfrm>
            <a:prstGeom prst="rect">
              <a:avLst/>
            </a:prstGeom>
            <a:noFill/>
          </p:spPr>
          <p:txBody>
            <a:bodyPr wrap="none" lIns="91440" tIns="45720" rIns="91440" bIns="45720">
              <a:spAutoFit/>
            </a:bodyPr>
            <a:lstStyle/>
            <a:p>
              <a:pPr algn="ctr"/>
              <a:r>
                <a:rPr lang="es-ES" sz="4400" i="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Nación</a:t>
              </a:r>
              <a:endParaRPr lang="es-ES" sz="4400" i="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grpSp>
    </p:spTree>
    <p:extLst>
      <p:ext uri="{BB962C8B-B14F-4D97-AF65-F5344CB8AC3E}">
        <p14:creationId xmlns:p14="http://schemas.microsoft.com/office/powerpoint/2010/main" val="23321510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391456" y="44624"/>
            <a:ext cx="8415381" cy="830997"/>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4800" b="1" spc="150" dirty="0" smtClean="0">
                <a:ln w="11430"/>
                <a:solidFill>
                  <a:srgbClr val="FF0000"/>
                </a:solidFill>
                <a:effectLst>
                  <a:outerShdw blurRad="25400" algn="tl" rotWithShape="0">
                    <a:srgbClr val="000000">
                      <a:alpha val="43000"/>
                    </a:srgbClr>
                  </a:outerShdw>
                </a:effectLst>
              </a:rPr>
              <a:t>Derecho Internacional Público</a:t>
            </a:r>
            <a:endParaRPr lang="es-ES" sz="4800" b="1" spc="150" dirty="0">
              <a:ln w="11430"/>
              <a:solidFill>
                <a:srgbClr val="FF0000"/>
              </a:solidFill>
              <a:effectLst>
                <a:outerShdw blurRad="25400" algn="tl" rotWithShape="0">
                  <a:srgbClr val="000000">
                    <a:alpha val="43000"/>
                  </a:srgbClr>
                </a:outerShdw>
              </a:effectLst>
            </a:endParaRPr>
          </a:p>
        </p:txBody>
      </p:sp>
      <p:sp>
        <p:nvSpPr>
          <p:cNvPr id="7" name="6 Rectángulo"/>
          <p:cNvSpPr/>
          <p:nvPr/>
        </p:nvSpPr>
        <p:spPr>
          <a:xfrm>
            <a:off x="3563853" y="1268760"/>
            <a:ext cx="2118977" cy="646331"/>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3600" b="1" i="1" spc="150" dirty="0" smtClean="0">
                <a:ln w="11430"/>
                <a:solidFill>
                  <a:srgbClr val="0070C0"/>
                </a:solidFill>
                <a:effectLst>
                  <a:outerShdw blurRad="25400" algn="tl" rotWithShape="0">
                    <a:srgbClr val="000000">
                      <a:alpha val="43000"/>
                    </a:srgbClr>
                  </a:outerShdw>
                </a:effectLst>
              </a:rPr>
              <a:t>Concepto</a:t>
            </a:r>
            <a:endParaRPr lang="es-ES" sz="3600" b="1" i="1" spc="150" dirty="0">
              <a:ln w="11430"/>
              <a:solidFill>
                <a:srgbClr val="0070C0"/>
              </a:solidFill>
              <a:effectLst>
                <a:outerShdw blurRad="25400" algn="tl" rotWithShape="0">
                  <a:srgbClr val="000000">
                    <a:alpha val="43000"/>
                  </a:srgbClr>
                </a:outerShdw>
              </a:effectLst>
            </a:endParaRPr>
          </a:p>
        </p:txBody>
      </p:sp>
      <p:sp>
        <p:nvSpPr>
          <p:cNvPr id="8" name="7 Flecha abajo"/>
          <p:cNvSpPr/>
          <p:nvPr/>
        </p:nvSpPr>
        <p:spPr>
          <a:xfrm>
            <a:off x="4355976" y="836712"/>
            <a:ext cx="504056" cy="639409"/>
          </a:xfrm>
          <a:prstGeom prst="downArrow">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prstClr val="white"/>
              </a:solidFill>
            </a:endParaRPr>
          </a:p>
        </p:txBody>
      </p:sp>
      <p:sp>
        <p:nvSpPr>
          <p:cNvPr id="9" name="8 Rectángulo"/>
          <p:cNvSpPr/>
          <p:nvPr/>
        </p:nvSpPr>
        <p:spPr>
          <a:xfrm>
            <a:off x="539552" y="2170599"/>
            <a:ext cx="8197318" cy="2554545"/>
          </a:xfrm>
          <a:prstGeom prst="rect">
            <a:avLst/>
          </a:prstGeom>
          <a:solidFill>
            <a:srgbClr val="FFFF00"/>
          </a:solid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4000" b="1" spc="150" dirty="0" smtClean="0">
                <a:ln w="11430"/>
                <a:solidFill>
                  <a:prstClr val="black"/>
                </a:solidFill>
              </a:rPr>
              <a:t>«Conjunto de normas jurídicas que regulan la conducta de los sujetos de Derecho internacional </a:t>
            </a:r>
            <a:r>
              <a:rPr lang="es-ES" sz="2800" b="1" spc="150" dirty="0" smtClean="0">
                <a:ln w="11430"/>
                <a:solidFill>
                  <a:prstClr val="black"/>
                </a:solidFill>
              </a:rPr>
              <a:t>(Estados y las organizaciones internacionales)</a:t>
            </a:r>
            <a:r>
              <a:rPr lang="es-ES" sz="4000" b="1" spc="150" dirty="0" smtClean="0">
                <a:ln w="11430"/>
                <a:solidFill>
                  <a:prstClr val="black"/>
                </a:solidFill>
              </a:rPr>
              <a:t>» </a:t>
            </a:r>
            <a:endParaRPr lang="es-ES" sz="4000" b="1" spc="150" dirty="0">
              <a:ln w="11430"/>
              <a:solidFill>
                <a:prstClr val="black"/>
              </a:solidFill>
            </a:endParaRPr>
          </a:p>
        </p:txBody>
      </p:sp>
      <p:grpSp>
        <p:nvGrpSpPr>
          <p:cNvPr id="2" name="1 Grupo"/>
          <p:cNvGrpSpPr/>
          <p:nvPr/>
        </p:nvGrpSpPr>
        <p:grpSpPr>
          <a:xfrm>
            <a:off x="2343944" y="4941168"/>
            <a:ext cx="5108376" cy="1772816"/>
            <a:chOff x="2343944" y="4941168"/>
            <a:chExt cx="5108376" cy="1772816"/>
          </a:xfrm>
        </p:grpSpPr>
        <p:grpSp>
          <p:nvGrpSpPr>
            <p:cNvPr id="16" name="15 Grupo"/>
            <p:cNvGrpSpPr/>
            <p:nvPr/>
          </p:nvGrpSpPr>
          <p:grpSpPr>
            <a:xfrm>
              <a:off x="2343944" y="4941168"/>
              <a:ext cx="4676328" cy="1772816"/>
              <a:chOff x="1623864" y="4941168"/>
              <a:chExt cx="4676328" cy="1772816"/>
            </a:xfrm>
          </p:grpSpPr>
          <p:cxnSp>
            <p:nvCxnSpPr>
              <p:cNvPr id="11" name="10 Conector recto"/>
              <p:cNvCxnSpPr/>
              <p:nvPr/>
            </p:nvCxnSpPr>
            <p:spPr>
              <a:xfrm>
                <a:off x="2267744" y="4941168"/>
                <a:ext cx="0" cy="1772816"/>
              </a:xfrm>
              <a:prstGeom prst="line">
                <a:avLst/>
              </a:prstGeom>
              <a:ln>
                <a:solidFill>
                  <a:srgbClr val="C00000"/>
                </a:solidFill>
              </a:ln>
            </p:spPr>
            <p:style>
              <a:lnRef idx="3">
                <a:schemeClr val="dk1"/>
              </a:lnRef>
              <a:fillRef idx="0">
                <a:schemeClr val="dk1"/>
              </a:fillRef>
              <a:effectRef idx="2">
                <a:schemeClr val="dk1"/>
              </a:effectRef>
              <a:fontRef idx="minor">
                <a:schemeClr val="tx1"/>
              </a:fontRef>
            </p:style>
          </p:cxnSp>
          <p:cxnSp>
            <p:nvCxnSpPr>
              <p:cNvPr id="17" name="16 Conector recto"/>
              <p:cNvCxnSpPr/>
              <p:nvPr/>
            </p:nvCxnSpPr>
            <p:spPr>
              <a:xfrm flipH="1">
                <a:off x="1623864" y="6093296"/>
                <a:ext cx="4676328" cy="0"/>
              </a:xfrm>
              <a:prstGeom prst="line">
                <a:avLst/>
              </a:prstGeom>
              <a:ln w="50800" cmpd="thickThin">
                <a:solidFill>
                  <a:schemeClr val="bg1"/>
                </a:solidFill>
              </a:ln>
            </p:spPr>
            <p:style>
              <a:lnRef idx="3">
                <a:schemeClr val="dk1"/>
              </a:lnRef>
              <a:fillRef idx="0">
                <a:schemeClr val="dk1"/>
              </a:fillRef>
              <a:effectRef idx="2">
                <a:schemeClr val="dk1"/>
              </a:effectRef>
              <a:fontRef idx="minor">
                <a:schemeClr val="tx1"/>
              </a:fontRef>
            </p:style>
          </p:cxnSp>
          <p:sp>
            <p:nvSpPr>
              <p:cNvPr id="15" name="14 CuadroTexto"/>
              <p:cNvSpPr txBox="1"/>
              <p:nvPr/>
            </p:nvSpPr>
            <p:spPr>
              <a:xfrm>
                <a:off x="2411760" y="5179839"/>
                <a:ext cx="3888432" cy="769441"/>
              </a:xfrm>
              <a:prstGeom prst="rect">
                <a:avLst/>
              </a:prstGeom>
              <a:noFill/>
            </p:spPr>
            <p:txBody>
              <a:bodyPr wrap="square" rtlCol="0">
                <a:spAutoFit/>
              </a:bodyPr>
              <a:lstStyle/>
              <a:p>
                <a:r>
                  <a:rPr lang="es-ES" sz="4400" dirty="0" err="1" smtClean="0">
                    <a:solidFill>
                      <a:prstClr val="black"/>
                    </a:solidFill>
                    <a:latin typeface="Arial Rounded MT Bold" pitchFamily="34" charset="0"/>
                  </a:rPr>
                  <a:t>Ius</a:t>
                </a:r>
                <a:r>
                  <a:rPr lang="es-ES" sz="4400" dirty="0" smtClean="0">
                    <a:solidFill>
                      <a:prstClr val="black"/>
                    </a:solidFill>
                    <a:latin typeface="Arial Rounded MT Bold" pitchFamily="34" charset="0"/>
                  </a:rPr>
                  <a:t> </a:t>
                </a:r>
                <a:r>
                  <a:rPr lang="es-ES" sz="4400" dirty="0" err="1" smtClean="0">
                    <a:solidFill>
                      <a:prstClr val="black"/>
                    </a:solidFill>
                    <a:latin typeface="Arial Rounded MT Bold" pitchFamily="34" charset="0"/>
                  </a:rPr>
                  <a:t>gentium</a:t>
                </a:r>
                <a:endParaRPr lang="es-ES" sz="4400" dirty="0">
                  <a:solidFill>
                    <a:prstClr val="black"/>
                  </a:solidFill>
                  <a:latin typeface="Arial Rounded MT Bold" pitchFamily="34" charset="0"/>
                </a:endParaRPr>
              </a:p>
            </p:txBody>
          </p:sp>
        </p:grpSp>
        <p:sp>
          <p:nvSpPr>
            <p:cNvPr id="10" name="9 CuadroTexto"/>
            <p:cNvSpPr txBox="1"/>
            <p:nvPr/>
          </p:nvSpPr>
          <p:spPr>
            <a:xfrm>
              <a:off x="3563888" y="6146140"/>
              <a:ext cx="3888432" cy="523220"/>
            </a:xfrm>
            <a:prstGeom prst="rect">
              <a:avLst/>
            </a:prstGeom>
            <a:noFill/>
          </p:spPr>
          <p:txBody>
            <a:bodyPr wrap="square" rtlCol="0">
              <a:spAutoFit/>
            </a:bodyPr>
            <a:lstStyle/>
            <a:p>
              <a:r>
                <a:rPr lang="es-ES" sz="2800" dirty="0" smtClean="0">
                  <a:solidFill>
                    <a:prstClr val="black"/>
                  </a:solidFill>
                  <a:latin typeface="Arial Rounded MT Bold" pitchFamily="34" charset="0"/>
                </a:rPr>
                <a:t>Derecho de Gentes</a:t>
              </a:r>
              <a:endParaRPr lang="es-ES" sz="2800" dirty="0">
                <a:solidFill>
                  <a:prstClr val="black"/>
                </a:solidFill>
                <a:latin typeface="Arial Rounded MT Bold" pitchFamily="34" charset="0"/>
              </a:endParaRPr>
            </a:p>
          </p:txBody>
        </p:sp>
      </p:grpSp>
    </p:spTree>
    <p:extLst>
      <p:ext uri="{BB962C8B-B14F-4D97-AF65-F5344CB8AC3E}">
        <p14:creationId xmlns:p14="http://schemas.microsoft.com/office/powerpoint/2010/main" val="37652324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3 Grupo"/>
          <p:cNvGrpSpPr/>
          <p:nvPr/>
        </p:nvGrpSpPr>
        <p:grpSpPr>
          <a:xfrm>
            <a:off x="-36512" y="-27384"/>
            <a:ext cx="9040688" cy="1772816"/>
            <a:chOff x="2343944" y="4941168"/>
            <a:chExt cx="9040688" cy="1772816"/>
          </a:xfrm>
        </p:grpSpPr>
        <p:grpSp>
          <p:nvGrpSpPr>
            <p:cNvPr id="5" name="4 Grupo"/>
            <p:cNvGrpSpPr/>
            <p:nvPr/>
          </p:nvGrpSpPr>
          <p:grpSpPr>
            <a:xfrm>
              <a:off x="2343944" y="4941168"/>
              <a:ext cx="9040688" cy="1772816"/>
              <a:chOff x="1623864" y="4941168"/>
              <a:chExt cx="9040688" cy="1772816"/>
            </a:xfrm>
          </p:grpSpPr>
          <p:cxnSp>
            <p:nvCxnSpPr>
              <p:cNvPr id="7" name="6 Conector recto"/>
              <p:cNvCxnSpPr/>
              <p:nvPr/>
            </p:nvCxnSpPr>
            <p:spPr>
              <a:xfrm>
                <a:off x="2127920" y="4941168"/>
                <a:ext cx="0" cy="1772816"/>
              </a:xfrm>
              <a:prstGeom prst="line">
                <a:avLst/>
              </a:prstGeom>
              <a:ln>
                <a:solidFill>
                  <a:schemeClr val="bg1"/>
                </a:solidFill>
              </a:ln>
            </p:spPr>
            <p:style>
              <a:lnRef idx="3">
                <a:schemeClr val="dk1"/>
              </a:lnRef>
              <a:fillRef idx="0">
                <a:schemeClr val="dk1"/>
              </a:fillRef>
              <a:effectRef idx="2">
                <a:schemeClr val="dk1"/>
              </a:effectRef>
              <a:fontRef idx="minor">
                <a:schemeClr val="tx1"/>
              </a:fontRef>
            </p:style>
          </p:cxnSp>
          <p:cxnSp>
            <p:nvCxnSpPr>
              <p:cNvPr id="8" name="7 Conector recto"/>
              <p:cNvCxnSpPr/>
              <p:nvPr/>
            </p:nvCxnSpPr>
            <p:spPr>
              <a:xfrm flipH="1">
                <a:off x="1623864" y="6093296"/>
                <a:ext cx="9040688" cy="0"/>
              </a:xfrm>
              <a:prstGeom prst="line">
                <a:avLst/>
              </a:prstGeom>
              <a:ln w="50800" cmpd="thickThin">
                <a:solidFill>
                  <a:schemeClr val="tx1"/>
                </a:solidFill>
              </a:ln>
            </p:spPr>
            <p:style>
              <a:lnRef idx="3">
                <a:schemeClr val="dk1"/>
              </a:lnRef>
              <a:fillRef idx="0">
                <a:schemeClr val="dk1"/>
              </a:fillRef>
              <a:effectRef idx="2">
                <a:schemeClr val="dk1"/>
              </a:effectRef>
              <a:fontRef idx="minor">
                <a:schemeClr val="tx1"/>
              </a:fontRef>
            </p:style>
          </p:cxnSp>
          <p:sp>
            <p:nvSpPr>
              <p:cNvPr id="9" name="8 CuadroTexto"/>
              <p:cNvSpPr txBox="1"/>
              <p:nvPr/>
            </p:nvSpPr>
            <p:spPr>
              <a:xfrm>
                <a:off x="2271936" y="5085184"/>
                <a:ext cx="4824536" cy="830997"/>
              </a:xfrm>
              <a:prstGeom prst="rect">
                <a:avLst/>
              </a:prstGeom>
              <a:noFill/>
            </p:spPr>
            <p:txBody>
              <a:bodyPr wrap="square" rtlCol="0">
                <a:spAutoFit/>
              </a:bodyPr>
              <a:lstStyle/>
              <a:p>
                <a:r>
                  <a:rPr lang="es-ES" sz="4800" b="1" spc="150" dirty="0">
                    <a:ln w="11430"/>
                    <a:solidFill>
                      <a:srgbClr val="FF0000"/>
                    </a:solidFill>
                    <a:effectLst>
                      <a:outerShdw blurRad="25400" algn="tl" rotWithShape="0">
                        <a:srgbClr val="000000">
                          <a:alpha val="43000"/>
                        </a:srgbClr>
                      </a:outerShdw>
                    </a:effectLst>
                  </a:rPr>
                  <a:t>Sujetos del D.I.P.</a:t>
                </a:r>
                <a:endParaRPr lang="es-ES" sz="4800" b="1" spc="150" dirty="0">
                  <a:ln w="11430"/>
                  <a:solidFill>
                    <a:srgbClr val="FF0000"/>
                  </a:solidFill>
                  <a:effectLst>
                    <a:outerShdw blurRad="25400" algn="tl" rotWithShape="0">
                      <a:srgbClr val="000000">
                        <a:alpha val="43000"/>
                      </a:srgbClr>
                    </a:outerShdw>
                  </a:effectLst>
                </a:endParaRPr>
              </a:p>
            </p:txBody>
          </p:sp>
        </p:grpSp>
        <p:sp>
          <p:nvSpPr>
            <p:cNvPr id="6" name="5 CuadroTexto"/>
            <p:cNvSpPr txBox="1"/>
            <p:nvPr/>
          </p:nvSpPr>
          <p:spPr>
            <a:xfrm>
              <a:off x="7906896" y="6021288"/>
              <a:ext cx="3438048" cy="584775"/>
            </a:xfrm>
            <a:prstGeom prst="rect">
              <a:avLst/>
            </a:prstGeom>
            <a:noFill/>
          </p:spPr>
          <p:txBody>
            <a:bodyPr wrap="square" rtlCol="0">
              <a:spAutoFit/>
            </a:bodyPr>
            <a:lstStyle/>
            <a:p>
              <a:r>
                <a:rPr lang="es-ES" sz="3200" dirty="0" smtClean="0">
                  <a:solidFill>
                    <a:prstClr val="black"/>
                  </a:solidFill>
                  <a:latin typeface="Agency FB" pitchFamily="34" charset="0"/>
                </a:rPr>
                <a:t>L o s   m á s    t í p i c o s</a:t>
              </a:r>
              <a:endParaRPr lang="es-ES" sz="3200" dirty="0">
                <a:solidFill>
                  <a:prstClr val="black"/>
                </a:solidFill>
                <a:latin typeface="Agency FB" pitchFamily="34" charset="0"/>
              </a:endParaRPr>
            </a:p>
          </p:txBody>
        </p:sp>
      </p:grpSp>
      <p:sp>
        <p:nvSpPr>
          <p:cNvPr id="14" name="AutoShape 2" descr="data:image/jpeg;base64,/9j/4AAQSkZJRgABAQAAAQABAAD/2wCEAAkGBhQRERUUExQVFRQWFxwaGBYYFxgdGBkcHR4aHR0fIB4aHCgeHR0lGRoaIC8hJCcpLCwsGB4xNTAqNSYrLCkBCQoKDgwOGg8PGiwkHyUrLDIsLCw0LC8vMC8qLSo0LyovLC0qLCwpKTAsLCwpLCwsLCwsLCwsKSwsLCwsLCwsLP/AABEIAOAA4QMBIgACEQEDEQH/xAAcAAACAgMBAQAAAAAAAAAAAAAABwUGAQMEAgj/xABBEAACAQMCBAUCBQEFBgUFAAABAgMABBESIQUGMUEHEyJRYTJxFCNCgZGhUmJyscEIM4LR8PEVJEOi4RZjg5LS/8QAGwEAAQUBAQAAAAAAAAAAAAAAAAECAwQFBgf/xAAyEQABBAEDAgQEBQUBAQAAAAABAAIDEQQSITEFQRNRYYEiobHwMnGRweEUQlLR8XIj/9oADAMBAAIRAxEAPwB40UUUIRRRRQhFFFFCEUUUUIXlmx1rzFKGGVII9xVY56uGCooJCnOfnGMf67VB8k8QkS5Mb7ppJ19F0j39iD/Oay39Q05PgV9laUfTzJjmYHjt+SY9Fabe7SQZRlYe6kEf0rdWos4gjYrBpd+LfEGVYY9QEb6i6nPq06cDb79KYjGk1zRza87SW8jIyiRhuoBUBsDBx1qnlvDWV5rX6NA6TI1gWG8qb4JeSR8fliV/yZYFZowc4ZUTDEduuPn9qZQpXTXU8fFXjtTHrlWMu5jGpVCgHLHqAN9u5pj8L4gk8SyRuJFP6h3I2P2Oe1X3yiU/COAAT60s2THfCAXkfFuB3A7WuuiiimKFYrNaLqTC7fauFJ2DDJJ3xTg290xzwDSlaKxWaanoooooQiiiihCKKKKEIooooQiiiihCKKKwTQhZoqr8d8SbGzm8mab8wYyFVm05/taQce+9WGzvElRZI2DowyrKcgj4oQt9FFFCEt/E3xISwljt5LYyB9LeY30ac4bGNyw9vmq/O+SQTmOYYGOik9sg9D2rX/tF27FrNtJKYkXV2DHQQPuQD/FQ3I17+LsvKbdk9A+P7B+MdP5rB6xFs2Uduf8Aa3+jTBriw91M8n8ytw+40SHERbTKPY9FcftjOKdMUoYAg5B3B+KSkvAWu0MkYGtIyJFJ39HXHzj/ACqweF3ORb/ykzZI/wB0SOw6rn/LNT9OydTaP2Ve6vhtnaciL8TfxD9/vsmLfXOhRsxyyr6RkjJxn7Cvn7mW2ZbmRj+uRyp9xrIz/INMXxR4lMrwpEJCAGZtAbr0XJH77VTuaoliNuj6t7dGbOCQzMzEHf3NTZMlkgdk/oUJhqSx8YO3egprxLvmto9Nqrm6ulXzJEQnTGq4IBA9OfjfY1LeCVy/4OSJkKiOU4JDAtrGo/UOx2zVZ5QvpmuhG5mCurojeoYYqcE746f6VIeGN/Mt88TmRwyMMuXP0HqNXvV+PODofD0VZ5WVk9HkYXvdICWgGvMfxSbma0XkuF2617kkCgk9qUfN3N1xcrI0TNDbK3ljHWVjv1G49O//AHpr5RHuVRw8F+W4taQB5n1TPIPln/rvW2FQT0ycZpGWXM09qfRKxYLlg7FlOegIPx7U3eTeYFvYRKBggaXXOdLDr+x6ikiyWy2OFNn9Gmwmh5OpvmrCKzRRUqzEUVgmtRuVzjUufbIzQirW6ivINeqEIooooQiiiihCKKKKEIrFZooQvmXmiye3vLhJsx5md9OoLqVmJUgkYIIwPq26VOcE8QTaWP4aHzIiXJErKpVFO+EbcEk5OW6Zq/eMHGri3tQII1PmtoeRtOVB/SAepYZ37b98Uj1uEc6fVDI3pyPpP3U996jcb5+SqSmiTv7dvZOTlnxSIAS7wRsBMo/qw+euV/imRFKGAIOQQCD7g18sieS3ZB2yMjc4VerIepPfT1phXXGr+2f8SJPMDgGNusEq49IOnp174Oaj1OjO+4PdRMmfELd8TTwR+6l/9oCMnh8LBSQlwpYgZAGlxk+25A/eqByvLDFBZzJkGVpYJ+ukODrjz86WxVl5g8RE4vwqa3WKRbvKZiVSwbSwLlSoOwAzvjqOtVjinALmx4EyzxNC5v0dMkZI8s7+knG4pZ4hMxzD3C18eXw3teOxVuW8eCeQxHSzr5i7E+ofUMft/WuBeDyXsouLFSHzmRNQXyZM9sndT1/kVrtuKpNDBOrHI06lHXf0tk9/UKkeUbS4/Hs1oyhRu6sSFZc4YY9wa5vAtr/CcP8Ao2+i7kv0wmdhAOnk8H0Pyr1V74RyvP5/4i7uC76AqxISsS4zkkZ9TH3IpYcf03F7ISdUrTFdHTODpUA4wOgp7M2BSm5XsBNxVsjPlSSyHUNvqIGPnJz+1dBl28Mb60uf6NMI3TTHs21EeJfGLu2vcxPKioIzoBOhlABPTqNWxxVy4LytLcTx36X0hhkcTCHDBcEboMt9Oc9qlPELlo3cAMYHmpkrnuD1X9+2fatXhXxPXYiIjBtz5Z+25H7+9XGTuYPDPrR9DyFQniZNAMhnIoOH0PurJfQlo5AW05RgGAzp26/NJW8ukmZI4si3hwF7a3/VIR7n2PanlcKTgDp3+1UPmzw/Luz2rKjPuYzsM9yD+mqmVE+RvwK10fKhgeWymr4Pa1Q7Dh6XN4kOSqs2WY77KCcD+KYvhUxaO5fSFV5zpwMLgADb+KjOUvDuWCZjOIypjYDS5LZO22wxsW3+at7XNtwy3UMRFGuyjuT/AJkn3qPHhMY1Hale6tnsyD/Tw266qve/fhTuar3MHO9vaAgtrcfoXc/ueg/eqDx/xInu28q1Bjjb05x+Y2ewx0/auXgnKcVw0sEkmi4CjSgOdJHXPZm9wOgpzpy46Y1BD0lsLfEzDQ/xHNevkFK2Xi07mVZVVQyt5LAHZsbBvftvS6e6YvqLkvqyWyc5/wC9WzjHJyWNr+fL/wCacny1XJXSOo/rnPzXX4aTxtKsMttHJklkl0AsuNzn4z0NQHUXBryt+F+LjwyZGMyx+l13F9kzOVZpHs4Glz5hjBbIwc/IqXFYC1mtIChS4F7tTi6qsoooopUxFFFFCEUVitUt2i/Uyr9yB/nQlAJ4W6itTXKgaiyhffIx/NEVyjfSyt9iD/lSWjSeaXDzFwOO9tpLeT6ZFxnup6hh8g4NIPh/K/n3Fxw6ZE/Fqh8mZiRho9wv94Op6j2+K+jqXHi1yo0qLdwnRLAQSw6jB9J264PX4prtt1XlAFPrhKOaB4y1rdqUkXAGojUpxtkjsex7iunl7j01nmBd0chTCw1qzHYYU7kMfboaullxiy4zFI19C0d1aqC7Qhssmce2SM9QenY1s5N4xwp51gSCRXYMkVzIylyT2B6q3ttnIpp/x81GIRZDfwncj18wpPlbi3C7K7ddAt53AUyMSVZttaAn6SH2OeunrtV05o5di4laNA7eiTSQ64JGCCCudum2fYmlLx/wku7dg8Z/FwLqwv8A6wDe4Oz7+29Q3Bea7vh8hSF2UA+qCYNp6jPpPqU4GMjYU0vEYAd+qssbpACmuaOSTwokRsz20h9GeqHA1KT87EH71MeG3ECt5jPplXB/xAZG5/6zXbbeIdnxS3eG6X8O6qWJc/lArjcOPYkbHfHalu3PRjk02kfnSRN6GVW0HGyvj6vqP0nY+9UpMYmYSMGy6mDqMLunmCTZwBH5+SaviPxxlvOHWyMRruEd8Nj0qygBh7EnO+3po5Wu7ey/F3FzPHH5kzYDOuQoY6Tgercn+MGqzJyfxPisQF3FFDOshY3LnDhPQRHEE3A+rJbvkDvUlb/7PVp5rPLNNIhGFTIBXpj17k4Ax0rWkLXBori/mudjlcxr2j+6vkrJzhxOO5t2jtbqMXaBZYgkq5Yg4A64OrcaftXNybas0wu0Xy0nj0zxMCpSVeuBjuc5pfc28D4BwqUKVuJplKsY0l2G/wCpsAA7dM53r0nj40x8sj8GuCFlRfOIGMDUGIIxscrk0Egt0kcFMY9zL0nkUU9LmbSuTXNa7nUdyelKK14jxiycG6kW5s5F1CY9MEekA4yjHIwGG5q+8E52t5HSFS6ynT+W6FWYEMcr2P0k/tTwPh9VXP4laEgw2c9qr3PlraSQYunEeN0b9YPwO+cYqB5t8SHTVHBG8ZwfzZFIIGcEqvXrkZO2cUv7bhd1xCbKh5mJ3djsM+7HYVQlnB+EC11PTukPFTyv0Ab+v+h97LcnMawArZp5ZOxmf1Sn7dk/aunlXmKGzeSaRDLcMPQ2ehOdXX9W/X9q7ePcmx8PtdU767iQ4RVJCr7k7b4FQ/K0KK7XEozFAAx+XP0KP33PxVQ6muHZdLeNPA9zQSDtfd3vzV7Ke5o5lW5skE8RW71Erj9Cd2IO4B6YPtVy8OOWRbwCZhiSUA4/sr2H3PU/eqLylwl+KXrSzAmPOqTPRj+lRjt029hTqRcAAdqsxNL3eI72XOdUlbixDEj2vdwvYX/aF7oorBNXFzSzRWKzQhFFFFCF5NIHnq5la/nEhJw5Cg9k/Tj4xT/qI4ryvbXDB5YlZh36E/Bx1HwahmjLxstXpWczDlL3tsEUkl/9SyfgRan6PM1A9Tgb43PTVXLHfvH/ALtwCT+gspP3xitvHJQLmbSgi9Z/LKgYxsANv37V1cp2cct0GkXEUIMkhG6gLuMjfIJwNqzNJcaK7p5hhgdMWgCi4pkWfGrqzS1gktZ7gyfXNHhlTUTsxzn05G52wKo/Nfi7eLfy2kMMbR+b5ISRTlyTpI1Z2DHO/YGsXXMz26Xt8jPHEy+Tbxq7mNpXJ1OpbbK4ZtgB261QofE3iKqi/iNeg5UvHGzA++plJz85zWq0jSK4XmLXGcmSuV9Gct8mw2sTgLlph+ZnBOCMFARvpHSkVx7lhrG6mgRsNGwkh7enqhGD7jT17D3q8eDXPtzeTTJeXSMdI8uMhVYnO5GAARjbGc1YPFrlMXNt+JjB8+3BIxn1J1dcAbnAyPkUjmfDTUgbo+EKw8l8xC+s4p/1EYkXb0uuzDAJxuM/YiqZ4ycyWEcDRyIk12do1U4kjPZiw3AGc47mqNwnmG8sQkFiyyz3o1GLDFoOyv10hmB1HPZVNTPFOX04DaG7unW8vnIWESjUkZJ1uQCcnfUdXuRtvT2nULIQoblfw9lv5I1v5EtYgGdLUEJKy92Cntn9TZP7U6OHcHseFRAIIrdCQNbEAsTjGWO5yaV9p4PS8Vgjvpr1/PuAJDmPZVYbKBq2x/GO1TQ8C/MjYXV7NPIEKwls6I/Y6Sckj2yBTkLs5x53vEuGjtYQY4frzPGksocaVKIQWK62GlgDqYEVcOA8xi7tPOjUmQAh4ujpIo9UZ1YwwPvilbyxbzvxMWMXkzWdtGsc7+QNJ05YLrLFi2vcerZgTjauRJpOFcSvpILhjBbyxvLbu2oyRzadbLvuysVGevzQhWrw95ItxJLLeL5nEGLNKkq7AMx3VWGGHbWMjIODXP4l8hW19JDb2sSJdBhraMKqxRHctIB7/p7k1I8Y4nHb8dtpHcYltmABOGUEjSOylSwOMZbUx7VHJeT297xB4JF1nTK/nK7grpLIi6XCoVHp3yd+wpzWk8JpeG8q63ltojgtx6tKquTtkAadx8jNVTmbw6huH/8AJ6bWfUza1DhSQhVchWAUgk+oDb2OTUf4f8w3l5FJcTyRsRIRE+glWOnOBgg4RiBv1369a6+dea5rHydJWM3GrXM+/lJqUFlTYu2XyAM9DsaskARgn7Kr7l9fdKHseaZbS6W145Fq1B4luttDq2kgMABqAP6uozuOtOC0gjjQCMKqY20gAY/akhxgw20cFxGnnLPMqGe7z+LfSciaLU4VUAwBqC9BnINdljLdcPaGBbvz7PiKsIp5BpEL74ABPQggY2G+3SqRAG9K+HOdTC7ZcnPvGjeXbEbxxnQg98Hft3ar7w3w7RuGiCT0yt+ZqHVXI2/YDbB+aqfIfKTzXh8xcR27esHu46DBGSO/8U5CaqwsL7c7uuk6rmDHEePjn8NGx8v9lVvlSxhsLdofMVpIhrm09ckZzjr9OAPtXJdeKNqpwokcYzkAAf8AuINRd3zRZxcTZz5qSY8p/QoRtx6iSc46b46CqPz6LCylkiFtNPM7alaV2ESBsH0BGBYbn9+9anT2RyksIJry/dc31RmQ17ZLrULJI7969FaeNeOscWfKiV/YM+GPv9IOK3ck+MP424eKaNIvy2ZArFjlBlgSQBuNx9qTMNs0pLJFqTZegA2++T16kGuOW2kjGCAoDZG31f6kAVvnp8JYQ0b+ayY5zdF1n2Tmfx1PmDFp+USMnzPzAvvpxjOMnANNLh1+s8SSxnKSKGU4xkEZG1fPsfhZfTFTHGmmVUInVgI9LAHOCdQx06U/OBcN/DW0MOdXlRqmffSAM1kZjIWgeHz3VmFzz+Nd1ZrFFZ6sLNYIrNFCFWebeRob5CSAk3aUDf7H3FV/hnLVzwyzkMUSXU0kgDx9inTYkjGxyc0xcVgiojE0u1K2cyYwHHLvh+/kkP4r8L89US0wVs1LTW4J86IuA2pgThlAwPTnH70pCTTwl8J7heNrMrlrZ3Mzy5wy4OfLbfcFsD/Dn2qz8R8G7Ka+W6IwuSZINI8qRt9/7vXOB7U+lDG8Ril82RMQQQSGG4IOCD1yCKcvLnitdLwy5mugkgQaIZTp9bthQjIDk/2ifYHrVz4j4NcMmIPkGPAxiJ2QH7j3pa+IXLUUP4bhNr5jMJDK7MF9bPnSobu+kEBelACV7w4cbrt8GeWpwZOIMCBKCqBCo2zknH6RkAADtmt/E/DnifGJdd7dQxiPPlogLBcncEbYOMbnOcUwl4QljDDDD6Asek42z0ySPcnJrVqZGP8AaGR/pV9kIewLMdMWPVO574Nc8NsfxQ4pdGVWRdC4EJb+yEH0rt03ps8LnLwRO27NGpP3IBP9aoPiDarctZ8PypM0qyyEq7bR9MhfpDnUMn2piwxhVCqMADAHsB0/pVM8q4DYSOn5skseI8VtbfrLgW8CgbzvpBK7Y6EsQeuKrXH+V57S2tGukjmR5UKkO63TK4DNFpO+kNnffBI98U7+MeHltc3CzMoHq1yIFH5jjGhi31ArgjbqGIqI5suPL4taam1ZikWONQModi0jk9V9IAG2++dqVos0hxoWunmvhsV2mgFo204EiYDqCAGXJG4IwCOlcXDOXobOEouDrBaQnGW2wS3YbbY7b130Ee/2rWbCG8LKdIXcrdwnh0URjjUKI+yIBpGQCOm2DnNRvOvOdsgEcdsb2WItpKwmRIZVX06mxjOogHByN/apjhcRaQHoF3J7AAf0qnLe29hcXHEE1Rwu7JHbgnXcTjYsozjy2LdMdQG9s0cnYgK5jjYlWfgnhxbsglvY1ubqRQZWk9Sg+yKdlUDCgAdAK6/EDkwcRsTbowjZSGjONgV6D4HbaqnwTxzjUzx8ShNpNFuEAY6httg76t8+xFa+D+MlxNxSKze1SNJXwCXy4QgspOklckYqqrSkvDrj0dtDPBcO4aE62lmDAuDhSQzKNaqw0hu+21eef+c7iCRUiwkRUMr4BL46gdsdP5qF8V+TitwLmHUXl6rqIT0D1Ag7HUMYA31Cpa75WuL7h8AaIJPCQo1kDKDA2Kk7acH5xUEuqi1q1+niDW2Wc2Log+o2P+1Gc52KP5N2ANFxEAx22cDu3TONv+CtHNMLXlnaXccYlniYwuqDLNnYEEdACM4P9qrVDyA4sGtZZA7ai8RAOEPXG/bOf5NcvCLR7CQ2CnS1xEzrcEn/AHunACgDYDHQ77fNLiufBkCTz5/NT5hhysMwNNlhNf8An/n0Sw5la5scK4gV3GDGGEkkecfUMaVOdveublTke64lKQABGW/MnO4U9cDfc/A6Vb+T/BmWd2l4gzqof/d5GqXB3LHqFPbvTm4dw2O3jEcKLHGvRVGAK6OfPEbdLDbu57LlIsVjOBS5eWeArZW0dujM6xjAZup3J7fepSiisMkuNlXUUUUUiFjNcvEOLQwKWmkSNRuSzAYpScV8ap/MLQJD5IYgagxaRQeucjRle2Diqdzdx2Lil/HJHhvNWNTD69QbTuM7KAD3HXGasSQGFpfLsFE2UPNM3Tc4x4z8Og1AStMwGwiUsrE74DfTmqZxb/aGJyLa26jAMrHUG/wqMEfvRwjlCzt1UGASucZeRsZPxjGBRzLxQ21s0lnDZhozktoEkiZ6MpYnBB332rDxus48kugt2O260DgZIbrLaHz/AEVo8Kedrq+Sd7xVQRlQraCinOcj1bbbd+9TXFfE+xgziXzWGfTCC5yOxK7DJ23pAycxXt8QrSTXDs2lol3U43zoTYgAHtv1q08r+D19KoZ2S3jZs4bJkA65CDYZ9iQRXQMhiDredis5z3kHSN1PzeNU9xPHDa2wiDui+ZM3TJ9QIHpHsDmvd7woXHMEdw91BJCo8xYo5MOvlhhGWX9R1agSO21TnDvCaztFM05kuHjXWSxwuU9WQqkb7dCTS88F5Vn4neOdQWRGbHfBkDD470TGFzgIxt3SgvDSTVpsXV9rk1/wD7D/AK/rXOTmt9z5c90ioAJFibR1+jUgb4+rTt1rXPEUYqeoq5GRxwVnSA8qE575pThpt7wLKTIj27ohAXSBkHJBwwc7fc+1QvhLzJdw38lheFz5iGaPW2rTka86+6lT27+1WPnPl6XiXD2toyFZWDISNmZckKf7OQevvS15ptbpuMSReYLeYWeiLBUF1WPZNROAzYYZ2O1ZcrdLiFpRu1NCdPGufLaO1uZop4ZGt1OVDjAfcKpxvu21QXLkJntBevIs0s7li6xMgVcBNKh/UFGjPyST3pbcv+G78RAksZRFZToi3CsDqR4yhZMHOrLesEEDtT+4XYpDAkKHUsaBBkgnAGN8UjHaXApXt1NIVXrbBbGQ6AwUkHBIzg/bv9q6OI8NMbbfSc4P+lauHsBKhJ2zWsXhzCW+Sy9NOpyk+JXcFhZu85/LRPWcfWSMHYe57fNJ3lvlW7vpRd2MEdlCM+S87NI5PqXUoPT0lRkDA8pcdKs3OfGV4hxAWBZxbROiTiJisjNLkKDnYxA6QRufVntTQs7RYkWNBpRFCqPYAYA/isckk2VrAAcJUxeACzSia9vJZnbeUAAajjsxOQM47dq5uNcM4Vy5cW8giklld8+qTLRIMguowMnfH7GnNSY8feBEPbXxQSxp+VJGdhgkkHIOcnJ+2BSJVd+c7NOJ8Kc27FwyiSJo2wSV36++M7ftVL5X8UZbW1iWeAywrmOOVZF1towfUDhRhGVcA9VI7VT+ROD3d5I1tYXrxWWoSP6sSR53xp2YnOxKnSe5q52Xhs0/mW8vEMTwkeXCikxqg/WyOcsXLMS2epO56Brrr4eUK48K8U+Hz/8Ar+U23plBQknsM7HHQ4qN8VeMy28Vtc2oDuspUMEEijUCMHB2BPeqZzD4W30UbBFiuU/+2SkmOu6tt8YBNQnDFvOHRmRDJFrYRxxyF8KWyWfQwC9BgbdaiLjQDhuSAB6p7dt787/LumRwvxSWNEW7kt/NA9ZD6N/hTU7B4mWBQO06KMgdcjc4ByO3zSVvucZJR5dzHZzMWwXeL8w6ehZo2Xt2qNtrwGTWLdFQ/lvEisUYZ3I1E4bfIOasP6bkwNLterk1Q4HkUn9ZiyGtJAPG/wBfP2X0vwvj9vdDVBNHKM4yjA7/ALV35r524FEvC+JRvcyBERmbCDOpSCFyEGdhgd6slx/tB6ZcfhQYsnB8w69OcA406ckb4z2xmo4niVoczcFRgmyDynNmio3/AMZX2b+n/Oinbp1FKO+8FrtZHEDQvFn0F2IYL7EBSCR0z3qp8V5dXhfFYYlm3wgeRlACMy5JX49j2r6ZxUbxnlq2u1KzwpICMZKjI+x6g1NkzSZDNDj9/ukha2F+to3S8t+VbfZpZDI/vqyPt7YrbzHyLHNaTLbxgyaG0qjKMsQcZ3x/NWo8iRKipE7qFXAy2r7ZJ3pcczeFHFZHV47tJMHOF1RacdMAZBPzXI43R8gTAyP2B23/AGpb0/VC5vwvN+XZL20W84Y3oae3YuucqUBx1JG4ZQ5xnODVy5X8dL1Ri4iS4UZGpfQ+e2f04/arr4b8Nuz+Ij4l5jhlXRHOVc6dw3ckA7f0rv4p4P2MuoxK1uxwcxHCj/gPp3Fdmx8WoCTcAUuecH1Y7+a02fivaXkckS645mRgkcifW2knAxkHfbfrVY8Kgo/EK0kDXTRpqEYYuqKDkOSoXVqKggew9q2Dwbuba6ingnSVY5VbQ2Y20g75Zdicew3qsctSLw/mCaBmHqlkUt6gHDqSsZXpuxXf3HtT5BE1w8I3aYQ4tOpOrg0gjjZiyEltgNiF22OTuc5O2M7VFGVm3cgsepUEAn4BJIH716lVc+nJHz1rxVuOMAl3mqD3kgN8lvW8cKFQhTknVvjPbVjqB7Vzc2cgWfEyjT5E2AvnxHByN8EHIwd+vvXtj+1bbe3LLIRn0xudu50kCop4gRqUsMhB0hU7wz4Ss8XErCGe4jt4p1EbgqsoPq1+oDGCVx9q6YvCW54dMs/D72XSN5IpBrL4DdgVVs7DBxjOc12eACEcMbIw34iTORvkBevfrnr80y6zFopecJ8SosGLiflwSF9KNpkEcmf7Ica105wSRpz0PWp245cleRjHNGsLIdI0EuGI2OrVgrnBxjevfPHJcHEbdlljDSKrGJs4Ktg49Q305xkdKqfgLxOeS0mhmfV+Hl8tM76RjcZ7jPSnte5vBTHMa7kKjc48Mv8AhXEReaDO2Vla4RHVSANDIwViApGCc9ztTB4P41293ojgikNy7KoifIXJBJ9ahsKMYyR3HTer9POhJjbBypJBGxHfNcHA+BWkGo20EUeT6tCAE+39D/WmkHlKCOFWeUvECe64jLayQhI9DPE2NL4R9DBhqYEh8jIx9Ocb1Yuc+Y4LG0kmuBqQDToxnWTnC77b/NVq0I/+onHlxoRbvuuNTqfJIZgNx6tQGT+np3rz4nw/ibiws3ZBDNODIuoGR9OSAFIzpGNzn9VInKm+C3L/AOI4hNxGKP8AD2yllSLc5LjoG6EL/wDFS1pzxb8P4xxPzzICxB2wysQqBVA05DbtuWC11WHici8TWxsYA1pFG6uFAUKyZYsv90Y0n3pdcj8qzcYubqaMqimQljIxbTrLMBpGC3THUAUjiQNkK98Y8aJJQ62kQjGDiWT1MBjfCLsGz0yx6dKpd/zBccTiMEkklzID5qBF06go3XSBjVg6gd+9MjhngVaKM3EkszEDYHy1B740bkfc1u8RuBXMNrCnCY2jZZNxAFU6cd84OM1GWusOBogg/onMJB9ClDF4c3unzmUQKQChlkRGb4Gog6sb74rlsuA3MkoikLaFb1trUhFG5JYHA29qbJ8N7m+iQ3bgPpDaXwxV8YIOPipW18HrfyxHK7snVo48Rqx9/Tv/AFqy7qmROwjRTjtZ4A8x5lSOwomHV4oNcbEn6bJUWHBoeI8SjjeZgsuQAuCwABIOps9cf1qQuPAy/a5KqYhDnIl1HpnG4xq1Y3x0+adPAeRrOywYIEVwMeYRmTHyx3qdxUMQMTQ1p4UDtTnF7zZ81E/+B/3v6UVLaaKfZTtRWaKK1XE4RWZuigk/YbmkSAXstjGqNzL4nxQEpABM46tn0Lv0J7n4FVPm/wASpLkGODMUJG5/W/8A/IqrcGvxDJraFZNI9KsSFDdiRj1fY1RlyezP1XXYHQDo8XIG/Zt1+pTM4vILe4i4prxE8WGX9UhI9KgH32PxpqDtvFSX8WZXVjBpIWJCNs9C2R1rq4NxFuJ2NxDIA0sZDx+lQPcKo7dCv2NQVjyTdzgkqIV939AyOxH1fv0prnPJBZwd1JBDisa9mXWpvw7+XIrzPrypW/8AFy4bKxRxx77McsQPkdKpnMtlNJcW3FYkQ5lRJMAbzId20k7hhjYe1Mvlnw6tCNZYXG/1Z9AI6gAdwanubOBobMxx6IiGUphEGWyPSMqQjN9OoDIzVmJkl24rG6jPhFvh48dUdyfpvuuJrqOTDxfQwDDt1A2I7EHqPfavNUnw84pu1t5jlk80mN86k/MGxOnS56HUGz6jtvV2roInW1chIKcg1ZOD22heoIODnBzn/lUBbyhGyRqx2rou+Ks/90b7An/rNRzMc/4Rwnwuazc8qm80ctPwcT3lrczqjyGUxZDKZOoUofqRmJ1MMFRv0Bpn8Hu2lt4pJFCO6KzKDkAkAkZ+9K7nuRr/AIrZcN9SIFEzuHI1KVbWuAvXSCM5xuciu7nzmC4knXhHDAFkZB50gIAhj6Y2+nbH7EY61lnZaQU1zf4m21qDDE/nXbgrHFENZ1n6c42Ayc/sa1+G/Kr8MsZGmGq4lLTSqp2zgkKM7Zxt966+UvD604XGCqK0oHrnYZcnfcZ+nqeldF9xB5c42Qdvf/r2qSOIvKjkkDFxSXzTYkIKllB0k7rtnB+R0qV5dG7be1cFjYmU4Gw7n2/+amrGcKxiAAKYwfcdzVydwDNDVUhBLtRVF5CvVu+NcTmaKNZItMKsoOSoLAknuTpX+AO1a/EWNH4vw1FaISt5i5yfNUMjhc420ajkd85qBvbbiHCeJ3U1lC95FdKW9KnSjkkjVgHJU52yMhql/CvkS4FxJxHiOv8AEv8AQr4OAw3JHVT2C7YrOWgoLiXKjcH4VPJPNG15PH5K5bSFjByQhAyz43365xXP4fc2ycJt4ojDHMkw846WKzDVlQpDDTtozv2arRznYNf8TiTIEcSNpyQJHdTk+Usv5bdcFsNsCNqgvEXhFxbyBp18y2RVVLhVUHOAD5mkDSSeh6AAAdKjkLg3ZIVu5g8argvE1tGIgufMSUqwk3GwK/SRv/Na+eeZX4jHBdQeYIYFJkWNwJoZSerKN2QDSQw2OaXl3GUbUVBQ9G6g/O3Rvmujg8rQSpNbH81TnDbZB2Kn9LKQdx80orTZKle1oZZTq8MvEA34MUhEkiDPmquAV6DUP0t9tjTABpUck868L1l9EdndzbOBkIcHYZHpXJ3x71P8X8Rxa3fkvHmMAanB9QJ7Y6bbUr7iaDJ34RiY8uQ4sjFnn2V5ornsb1Jo1kQ5RhkH4NdFKDaYQQaKKKKKVItU84RWZjgKCSfYClLxXxblaR1SNPI6YcHUy9Dkg7ZH+dNm5thIjIwyrAqR8HY/0qlcM8KYImLP+d6iVD/So7DA+rb3qGRr3EBpWr0+bDhDnZDS49glZZ8LkmY+RCz5bbAJVc9Bk7dO5qxx8jJEA9/crGDvoUguf3+D7A1feZOBXOiOOyKRoAVZRhNuxDAEj2233qqp4Y3bnDmFFOSWyXbPv0GTmqboiw0G6j8l0A6ochtmQRt9N3fx7AqwcKPDLJQUkhUnA1BtTHOOp7Dv7VHce4Us98kE15IfNyyRhPSF3IGc6SeuCQela7PwZGomW4LD+6gB/wDcTVj5oFvZ2qzzhpDbAaG1YkZtgACMbk9fjNWGsklGgt7igseWXHx5PEilLyQbJG/pyP1Ujy5y4lkjIjuysc4Yjb7YAApa+KHPjLfwwQs3lwMGnw2AxP6SR2C9QferXF4pW78OkvF2aP0GI9RKfpXI6gnuO1KDlzgT8RvVjP8A6jl5mHZc6m3+fpGa28PHEepzxQaucyZ3SO3Nl3dTfN80nD7pb+J8xS6tUZJZGz5f0kDCs4Gr/wDH1PSr/wAO4ik0ayxMGRhkEfPb7ipTj/KEMykP5aweUUYMOgGkjByAqgLn7gHak/ZRS8PuGh4TMt8rnDQncK2DuGyuo4VvpGMYyTmmxv3JG4+igfEXCu/1TV0kjPz77/8AOvNaeFyPJFGxUh2UEqUKkHv6SSRv2ya64rZnbABz3+KuBwq1U0m6VD5hvXh4/ZXQMXl6EidmYYX1aJBjOQyiRT8as9KlvDiEtxriTB1ljjYjzGUiUM5U6Qe6jRp3z9IxjJqc4ryHJ5E3kunnyTM6uyAhUkCB0KnIfZMgHvg7YqA5Wsm5fs5rq71zXNydTRKVLDTqOeuT19RGcZHtmsZ3JpazeBavnG5CWVSPRn36/wDL964b+dWIVPoXYffua22cRvEiniZVglQSaWUmTU3zq0hcdsGsy8GZWUE7M2MgfHU1ehfHQs8KlKx9nZcguWBBBwR0xt/lRDcFWDbE/NYnj0sRnOO9awM1bppCrWVIQ8VZZNTDr12xt2/6+a5vEvnP/wANsWlUjzn9MQOD6j3xncAb/wAVB8zcyxWMJlmPwifqdvYfHue1LKPiN1zHewi4Iit1bQoUHy1ZgSB13dtO+/Qdtqz8hrQRSu47nEElSXJ98OHmGe6Z7hnlZhFkaIlbGqUBhkPk9BpOM9qdPNPAl4jZtD5hVZNJ1rvkAg/uDSq8VOWntHjmVfMjkEcWkBjpdV0nGc7MOnyKZPh5DcJYxx3S6XUelScsE/SG+RuMDsBSzQsELXtT43v1FrvZKPinIFnw2byrjijIxXVoFuzbHvsSO2N65Lbw8N1JH+Hu7e4VmXPluVlEed2MbDYgf9qafHvC+1v7l7kTzRyN6XMTqQSABuGBxsBsK2co+GMdjM0xZZG0FFYJpIBPqzg4JOBvVPcFTF3l3SW4nyHdWsksclszojFhIM409m19MbjI65qRi0so1SHYDLuTqzsOgJzt/lTi554LdTQKtuc4bLqWIJA6AH7+9VPgPh3NKZPPiWIeWwTUFJLt0ORucdar9TyJcpzI62Hkuo6EcfEhfO99OPa96/JSfAfEK2t0jgWKURIoHmEAfdiM5x3/AHphwTh1DKQVYZBHQg0lrbw/vFJXyDnOAxK6fbVnOcU4eDWPkQRRZyY0Vc++BUeM6Q2HhVurw4rCHQOsnne/dddFZxRVxYWyzRRRQhYxRis0UIWDSF8X+anvrtbG2GtInAYKc65CcY/4en7mmn4g8x/hLRyjBZnUrHk4x7t/wg5++K+arLmAwPqTd8H8wZ1gsN2BP6iDjPbJ961MGLTczvZQSSb6R7q08zRpbiOzQri39U7jo87Df/8AQenFS3JHNsPDrZ5kXz7qbICjZYkXoGb3Y76RnoKpVkgmUyyH074UnO/uc75qwNy6yxiW6dbS3/SGGZn/AMEY33HQnatFzGFgaTd/NUWvcZCGjcfoFr5h5uu78gTSFgSdEEYIU/8ACu7YB6mrJyX4O3ErrPdO9sFOURCBLsdtx9AwPvvV08LV4e8Ou0j0yjaTzMGcddyfYjuMCpbmzn+34c8aTaj5gY+kZK46ZHXc7Zqg/IeCYYW0rkbK+JxWjmDjsPDXiLsW1LpGuTLtj9RJ3ONsn5z2qi84eI95ZuZ7ZopbS5A0S6AfKfYN0ALgEHBbY1Q+aONyXc8k751yNhVJyEXso+AP86ZPgrwdZYblpk8xfTEpf1LpAyygHbAbf702fGDIdRO6SKQOcQFjh+niMbSxcenSUjdDoiRWxt6NiFyOgNTvAORJnjka8vRdloHgilUfQrk6zkkhmOw1ey4qs89+FfDInVvzrYSEnVGNcYIH0aT9Oev7Gq5wvwsuJ0k/A8R1LGTpjzLGd9xkZwM+/TOaydbbq91of08mjxNJ0+fZWrh/Ot/wiJLGeweeVFCwyRH0MvRNWB1zselaOLcK5hlUXiyBWbObFfpVcYAKts5IzkH+ar1zwfmGyVc3LKHZUH56HfAVevQYA3rsi5G49flRNejyxkhxOCAenSPff/SlsXSjLHadVbLxzBxfi1mheSWxgVQMQakZxhR6QpBbPwTUDZeNF6FZfLieR8hXCEEZ6AKux/ipLj3h5acNdG4hLcXMjozsseAGwQp9bHVsCDv1xU7Y8VsOFXdoIrNUjkiVpZpSGlQSnMbaunp0nOB0I9qnLpGtDjwoNDCapQHAPC7iHE5Tc3oZIz6sOdLPsCFUdEB6Z7Y6V2cZvbqyfyREbJVJMSx9GOMZ1gesk/v8U6eX+Z4L5Xe3fWschQtggFgAds9RgjepG4hRh6lVgDkagDgjvv0PzT4Z/DO4tNliDxzSqPD+Oz2/DFuOJJqkX1NoQEqP0ll7EdyOlQk3idMUA/DrqypkKsSPKOCcex0nrXXz1zNDcRy8OjmWO5kGn8wERnuU1nYMR/FbPCjhnkWjRzxCKcyMpDEEyLsQRn9G5xjY4zUpaA0yOG98eiie17iNDq80ck30djLJayOqxy6ZrV2JBkRxuCW6suADvk5B71fY5QwypBHuDkUmPFS2L3oSBEm1IsflsTpjkYgBlAOFYKAP3z2pi8j8La0tkgkcyONy3bJ7D4Hv3pJohoEl7nslhlF6RWystYxXqiqStrGKwK9UUIWKKzRQikUUUUIRWCazUbzF5v4WbyM+d5beXjGdWDjGds5pQLNJClP45KsjBo7mIsgCSW5dda5OQVXqeoyPgUp4IVgA1gFmG2xIRT+rHckHpXVcW5BZiTq3yG+vX3znfNMG+8I55bW2ktRgyxp50TtgoxUeoFsnT7j+K6RtQNa0u/IlUN5L0j80u+D8V8iQOirhDqGoZBbopI6NjOcVcuXeQb/jEourhtKMR+bL9TAEA6UHx06CmPyX4PW1lh5sXEw7sv5a98qp7/J/pTA01Qlzms2iG/mrLIvNJjnjhq8HNtHZao5H1u8+cytoGMEkadOHPpxjYe1Vnni4lmazluGV5Ws1YsowCGd9JI99PX5qw+Ml0z3wiySBCojQddUjENgDck6R/FVPnfi6TXbiE5SMLDCBjACgDbH6dWTVrHaS1rjyQTarSk/GBxsFBomptXZNh8n/AOKbPgZxK4cTRhU/CIzEPuH1tg4+Rj+KXvBOB+dIIi2iKNdU03aNRuze2T0H3q48lc5XP4qO2s4ohbMcJA3URru0pfrqI3OcjfGKfl/HGWj/AJ/KbjmjZ77BMnn/AIQbiydVALrh1z/d64+4yKonhpeSQXxicHEilSBjAZcEE/GCR+9MO/5jWKXynRt8erIxg96X/DLB0upXxvG5xqBHQ5z8gqFrgMvMZHJ4gIobH813PT9RxJIJBsRY9/5pd3ik7zXEUMahvLQu2+41HGN/gZqd8MeEmG0LMrK0rliD7DZce21Qd45muXcDLPhR/h7fxmrDYc2IHe2jiYtCfLAyMMwXI3Pudqbi5rZZ3vOzdgPdNyhIMNuOwcCz9/mVUvEjg99xK4EKWqJHCx03DN9SuuM9M4G+QM9qXXiFG6XJRm1GCOO3P9n0IhGnvuWJHeroniZcX072k6fgwW0K6MRLC/6de+6ZBBIx1Bpa3VhNFPcwTE+aMsWOosxU9VzvuCTmukdNrAjIoD91yQkDJNY7K78mc5z2fBbma3jDtHOoZmxhQwAJ0jBOMKNz+r4pieEvNsvELWRpzmRJSC2AAQwDKAB0ABxSq5MIm4XxCyRl891EiKTuVXS5Hy2xH3q0f7OfFAUuoMHUGWTPwRox9/TVVrrJHqVbcL3HfdNbiPAYJ/8AexRybY9aKxA+CRkftSX524Vc/j0tERyVx+DlDEFEO5ViozpGD1O2BT5rW8QPUD71chnMRvlVnxh1UlEeQbq2/Ne4jcxqJNbZUhhu2SdiAe53Nb5uc7W/uYw13+Ht4mVvqKNM/bOeiZFXDmDlaW7mRHkAslGXhAOqVuwY9kG3Sk3ByPNJfS2qxyxlWILYzGq9myRuCOg71fje2YW87127Ki6Hwn2wclfRFtcrIoZGDKRkEHII+4rdUNypwBLK2SGPVpXJJbqxPU46DJ7CpmslwAJpaY4RRRRSJUUUUUIRRRRQhFYIrNFCFFvyxatN5xt4jLkHzCi6sjYHOOuKkwKzRSkk8pKRWDWawaRKkSum85oJJLxpJtudjGmR07B1/qav/OfIK8QjQrJ5MkRJQhFIJOM6sb9sbGlj4gcupw27ea3vR+Id9QiAxKpdiScrsAPnrXDx7xU4hIkTBzAE2zGpCykdWJOx+w+a3vBfJofCaAFbqsSNw5R1xdyxLLYEDP4gGQAbvIPQignt3+5p5+HXJIsYdcgX8TIBrIwdA7ID7Dqfc1UvB7kDI/HXasZGOqJX367+YQf1Htmm9iqmbkAnw2e/qUscQB1H2VP52t9LCXH6GBPyoyP9a0CYPBFP+p4lLfJAqxcyWXmQNtuASPjY5/pVF5b4gZLPy2I1RArjHyf6715z1lnhueP8i0/VdTiXLjh3+Jo/kb/hd3L4xOWPRUJP8Vr8ObbzZJZiu2vUCTncj5rXYykSNjvGf8qmvDW1027/AOMjP26/1pOlf/V4irg39+4VjMdohkd3OkfVV3xU5F8xvxkKAnSVuQMAsnZ/kr/l9qVPGuJyXAt20lrm1zC2kHMkQx5ROOp06gcfFfUskYYEEZB6g9KX/Nd3Dwgq1taxhper4wPT0BxvnDEjf3rsHHT8ROy5OPDknl0RCy7t9+iQl5L5MySJ6Sja0IG2nOcY/wAW2/vTm8KOKwyXUjrHpluIgzuuytpJJJXop37VS+L2cfEgQWigulLEHGIpw3Y4+l84weh71dPCLw8urJ/OuGQLpYLGMlvVjc9h06UxwZLpkb+IfTvafPiZOG8RSc/IjzCbFFYrNToWDXnRXuihCMUUUUIRRRRQhFFFFCEUUUUIRRRRQhFFFFCEVg1msUIXzJzfwV4b6cTI+oyM4bBIYMxKnODkYwP2preEvLxHDz+JjDLJKzxrIM4UgDIDfTkgnb3zTDKA9RWQKuy5jpIwylAyHS7VaETAwNhXqiiqSnWq6j1Iw65BpPXYu7BnmlhRY5G6a+h+Me+xpymlV4vQy+dCxyYdJC/D9/3Ix/BrOzsWOZtvF9lu9EkubwTVO5v08lx8KubqdvMggWQK2Nn2G2e+/Q00OXbMxW6KyBHxl1ByNR6796V3hKrfjWI1aPLOvrpByMZ7Z604hTcHDii+No34T+uP0S+CAKFH+Dus1x8S4VFcJ5cyK6E5wfiuyitIi1gNcWmxykz4r8NEEsKxxhIRHgYUAFsnO/c4x1qV8K+Y7iSQwN64VTIbG6HsCf8AKmNxHhcdwhSVFdT2IrzwzhEVumiFFRfZR1/51AIiH6gdluP6nHJhDHey3Dg/v52uwVmiirCwkUUUUIRRRRQhFFFFCEUUUUIX/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grpSp>
        <p:nvGrpSpPr>
          <p:cNvPr id="17" name="16 Grupo"/>
          <p:cNvGrpSpPr/>
          <p:nvPr/>
        </p:nvGrpSpPr>
        <p:grpSpPr>
          <a:xfrm>
            <a:off x="683568" y="1340768"/>
            <a:ext cx="4896544" cy="2222327"/>
            <a:chOff x="1043608" y="1739325"/>
            <a:chExt cx="4896544" cy="2222327"/>
          </a:xfrm>
        </p:grpSpPr>
        <p:pic>
          <p:nvPicPr>
            <p:cNvPr id="2051" name="Picture 3"/>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a:off x="1043608" y="1739325"/>
              <a:ext cx="2232248" cy="2222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15 CuadroTexto"/>
            <p:cNvSpPr txBox="1"/>
            <p:nvPr/>
          </p:nvSpPr>
          <p:spPr>
            <a:xfrm>
              <a:off x="3491880" y="2556836"/>
              <a:ext cx="2448272" cy="769441"/>
            </a:xfrm>
            <a:prstGeom prst="rect">
              <a:avLst/>
            </a:prstGeom>
            <a:noFill/>
          </p:spPr>
          <p:txBody>
            <a:bodyPr wrap="square" rtlCol="0">
              <a:spAutoFit/>
            </a:bodyPr>
            <a:lstStyle/>
            <a:p>
              <a:r>
                <a:rPr lang="es-ES" sz="4400" dirty="0" smtClean="0">
                  <a:solidFill>
                    <a:prstClr val="black"/>
                  </a:solidFill>
                  <a:latin typeface="Arial Rounded MT Bold" pitchFamily="34" charset="0"/>
                </a:rPr>
                <a:t>Estados </a:t>
              </a:r>
              <a:endParaRPr lang="es-ES" sz="4400" dirty="0">
                <a:solidFill>
                  <a:prstClr val="black"/>
                </a:solidFill>
                <a:latin typeface="Arial Rounded MT Bold" pitchFamily="34" charset="0"/>
              </a:endParaRPr>
            </a:p>
          </p:txBody>
        </p:sp>
      </p:grpSp>
      <p:grpSp>
        <p:nvGrpSpPr>
          <p:cNvPr id="15" name="14 Grupo"/>
          <p:cNvGrpSpPr/>
          <p:nvPr/>
        </p:nvGrpSpPr>
        <p:grpSpPr>
          <a:xfrm>
            <a:off x="107504" y="3356992"/>
            <a:ext cx="8424936" cy="2251316"/>
            <a:chOff x="-180528" y="3933056"/>
            <a:chExt cx="8424936" cy="2251316"/>
          </a:xfrm>
        </p:grpSpPr>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2427" y="3933056"/>
              <a:ext cx="2951981" cy="2251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17 CuadroTexto"/>
            <p:cNvSpPr txBox="1"/>
            <p:nvPr/>
          </p:nvSpPr>
          <p:spPr>
            <a:xfrm>
              <a:off x="-180528" y="4359255"/>
              <a:ext cx="5257184" cy="1323439"/>
            </a:xfrm>
            <a:prstGeom prst="rect">
              <a:avLst/>
            </a:prstGeom>
            <a:noFill/>
          </p:spPr>
          <p:txBody>
            <a:bodyPr wrap="square" rtlCol="0">
              <a:spAutoFit/>
            </a:bodyPr>
            <a:lstStyle/>
            <a:p>
              <a:pPr algn="r"/>
              <a:r>
                <a:rPr lang="es-ES" sz="4000" dirty="0" smtClean="0">
                  <a:solidFill>
                    <a:prstClr val="black"/>
                  </a:solidFill>
                  <a:latin typeface="Arial Rounded MT Bold" pitchFamily="34" charset="0"/>
                </a:rPr>
                <a:t>Organizaciones Internacionales</a:t>
              </a:r>
              <a:endParaRPr lang="es-ES" sz="4000" dirty="0">
                <a:solidFill>
                  <a:prstClr val="black"/>
                </a:solidFill>
                <a:latin typeface="Arial Rounded MT Bold" pitchFamily="34" charset="0"/>
              </a:endParaRPr>
            </a:p>
          </p:txBody>
        </p:sp>
      </p:grpSp>
      <p:cxnSp>
        <p:nvCxnSpPr>
          <p:cNvPr id="20" name="19 Conector recto de flecha"/>
          <p:cNvCxnSpPr/>
          <p:nvPr/>
        </p:nvCxnSpPr>
        <p:spPr>
          <a:xfrm flipH="1">
            <a:off x="2736096" y="2996952"/>
            <a:ext cx="2628592" cy="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22" name="21 Conector recto de flecha"/>
          <p:cNvCxnSpPr/>
          <p:nvPr/>
        </p:nvCxnSpPr>
        <p:spPr>
          <a:xfrm>
            <a:off x="1547664" y="5229200"/>
            <a:ext cx="3888432" cy="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26" name="25 Rectángulo"/>
          <p:cNvSpPr/>
          <p:nvPr/>
        </p:nvSpPr>
        <p:spPr>
          <a:xfrm>
            <a:off x="180953" y="6021288"/>
            <a:ext cx="8784976" cy="461665"/>
          </a:xfrm>
          <a:prstGeom prst="rect">
            <a:avLst/>
          </a:prstGeom>
          <a:solidFill>
            <a:srgbClr val="FFFF00"/>
          </a:solid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2400" spc="150" dirty="0" smtClean="0">
                <a:ln w="11430"/>
                <a:solidFill>
                  <a:prstClr val="black"/>
                </a:solidFill>
                <a:latin typeface="Arial Black" pitchFamily="34" charset="0"/>
                <a:cs typeface="Aharoni" pitchFamily="2" charset="-79"/>
              </a:rPr>
              <a:t>Ambos forman LA SOCIEDAD INTERNACIONAL</a:t>
            </a:r>
            <a:endParaRPr lang="es-ES" sz="2400" spc="150" dirty="0">
              <a:ln w="11430"/>
              <a:solidFill>
                <a:prstClr val="black"/>
              </a:solidFill>
              <a:latin typeface="Arial Black" pitchFamily="34" charset="0"/>
              <a:cs typeface="Aharoni" pitchFamily="2" charset="-79"/>
            </a:endParaRPr>
          </a:p>
        </p:txBody>
      </p:sp>
    </p:spTree>
    <p:extLst>
      <p:ext uri="{BB962C8B-B14F-4D97-AF65-F5344CB8AC3E}">
        <p14:creationId xmlns:p14="http://schemas.microsoft.com/office/powerpoint/2010/main" val="7005501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876</TotalTime>
  <Words>697</Words>
  <Application>Microsoft Office PowerPoint</Application>
  <PresentationFormat>Presentación en pantalla (4:3)</PresentationFormat>
  <Paragraphs>96</Paragraphs>
  <Slides>14</Slides>
  <Notes>0</Notes>
  <HiddenSlides>0</HiddenSlides>
  <MMClips>0</MMClips>
  <ScaleCrop>false</ScaleCrop>
  <HeadingPairs>
    <vt:vector size="4" baseType="variant">
      <vt:variant>
        <vt:lpstr>Tema</vt:lpstr>
      </vt:variant>
      <vt:variant>
        <vt:i4>2</vt:i4>
      </vt:variant>
      <vt:variant>
        <vt:lpstr>Títulos de diapositiva</vt:lpstr>
      </vt:variant>
      <vt:variant>
        <vt:i4>14</vt:i4>
      </vt:variant>
    </vt:vector>
  </HeadingPairs>
  <TitlesOfParts>
    <vt:vector size="16" baseType="lpstr">
      <vt:lpstr>Tema de Office</vt:lpstr>
      <vt:lpstr>1_Tema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Toshiba</cp:lastModifiedBy>
  <cp:revision>60</cp:revision>
  <dcterms:created xsi:type="dcterms:W3CDTF">2012-08-07T16:35:15Z</dcterms:created>
  <dcterms:modified xsi:type="dcterms:W3CDTF">2014-03-17T03:47:42Z</dcterms:modified>
</cp:coreProperties>
</file>